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Lst>
  <p:sldSz cx="18288000" cy="10287000"/>
  <p:notesSz cx="6858000" cy="9144000"/>
  <p:embeddedFontLst>
    <p:embeddedFont>
      <p:font typeface="Arcade Gamer" charset="1" panose="00000000000000000000"/>
      <p:regular r:id="rId90"/>
    </p:embeddedFont>
    <p:embeddedFont>
      <p:font typeface="Canva Sans" charset="1" panose="020B0503030501040103"/>
      <p:regular r:id="rId91"/>
    </p:embeddedFont>
    <p:embeddedFont>
      <p:font typeface="Poppins Bold" charset="1" panose="00000800000000000000"/>
      <p:regular r:id="rId92"/>
    </p:embeddedFont>
    <p:embeddedFont>
      <p:font typeface="Canva Sans Bold" charset="1" panose="020B0803030501040103"/>
      <p:regular r:id="rId93"/>
    </p:embeddedFont>
    <p:embeddedFont>
      <p:font typeface="Noto Sans Bold" charset="1" panose="020B0802040504020204"/>
      <p:regular r:id="rId94"/>
    </p:embeddedFont>
    <p:embeddedFont>
      <p:font typeface="Noto Sans" charset="1" panose="020B0502040504020204"/>
      <p:regular r:id="rId95"/>
    </p:embeddedFont>
    <p:embeddedFont>
      <p:font typeface="Canva Sans Bold Italics" charset="1" panose="020B0803030501040103"/>
      <p:regular r:id="rId9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7.png" Type="http://schemas.openxmlformats.org/officeDocument/2006/relationships/image"/><Relationship Id="rId17" Target="../media/image38.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9.jpeg" Type="http://schemas.openxmlformats.org/officeDocument/2006/relationships/image"/><Relationship Id="rId17" Target="https://youtu.be/8WotM_p7RRo" TargetMode="External" Type="http://schemas.openxmlformats.org/officeDocument/2006/relationships/video"/><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9.jpeg" Type="http://schemas.openxmlformats.org/officeDocument/2006/relationships/image"/><Relationship Id="rId17" Target="https://youtu.be/K80p_E_gcUU" TargetMode="External" Type="http://schemas.openxmlformats.org/officeDocument/2006/relationships/video"/><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9.jpeg" Type="http://schemas.openxmlformats.org/officeDocument/2006/relationships/image"/><Relationship Id="rId17" Target="https://youtu.be/WeO883W8uh8" TargetMode="External" Type="http://schemas.openxmlformats.org/officeDocument/2006/relationships/video"/><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9.jpeg" Type="http://schemas.openxmlformats.org/officeDocument/2006/relationships/image"/><Relationship Id="rId17" Target="https://youtu.be/3FJNw8PO0aM" TargetMode="External" Type="http://schemas.openxmlformats.org/officeDocument/2006/relationships/video"/><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9.jpeg" Type="http://schemas.openxmlformats.org/officeDocument/2006/relationships/image"/><Relationship Id="rId17" Target="https://youtu.be/wcWSayOHz7M" TargetMode="External" Type="http://schemas.openxmlformats.org/officeDocument/2006/relationships/video"/><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9.jpeg" Type="http://schemas.openxmlformats.org/officeDocument/2006/relationships/image"/><Relationship Id="rId17" Target="https://youtu.be/mLai78p1FLk" TargetMode="External" Type="http://schemas.openxmlformats.org/officeDocument/2006/relationships/video"/><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9.jpeg" Type="http://schemas.openxmlformats.org/officeDocument/2006/relationships/image"/><Relationship Id="rId17" Target="https://youtu.be/AA9ZYzGiaHA" TargetMode="External" Type="http://schemas.openxmlformats.org/officeDocument/2006/relationships/video"/><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9.jpeg" Type="http://schemas.openxmlformats.org/officeDocument/2006/relationships/image"/><Relationship Id="rId17" Target="https://youtu.be/V7NJNpBzvIU" TargetMode="External" Type="http://schemas.openxmlformats.org/officeDocument/2006/relationships/video"/><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9.jpeg" Type="http://schemas.openxmlformats.org/officeDocument/2006/relationships/image"/><Relationship Id="rId17" Target="https://youtu.be/ET1ZGRbFBlI" TargetMode="External" Type="http://schemas.openxmlformats.org/officeDocument/2006/relationships/video"/><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9.jpeg" Type="http://schemas.openxmlformats.org/officeDocument/2006/relationships/image"/><Relationship Id="rId17" Target="https://www.youtube.com/watch?v=2RIynWOMV0c&amp;ab_channel=T%C3%B9ng" TargetMode="External" Type="http://schemas.openxmlformats.org/officeDocument/2006/relationships/video"/><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http://itch.io" TargetMode="External" Type="http://schemas.openxmlformats.org/officeDocument/2006/relationships/hyperlink"/><Relationship Id="rId17" Target="../media/image40.png" Type="http://schemas.openxmlformats.org/officeDocument/2006/relationships/image"/><Relationship Id="rId18" Target="https://kenmi-art.itch.io/cute-fantasy-rpg" TargetMode="External" Type="http://schemas.openxmlformats.org/officeDocument/2006/relationships/hyperlink"/><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41.png" Type="http://schemas.openxmlformats.org/officeDocument/2006/relationships/image"/><Relationship Id="rId17" Target="../media/image42.png" Type="http://schemas.openxmlformats.org/officeDocument/2006/relationships/image"/><Relationship Id="rId18" Target="../media/image43.png" Type="http://schemas.openxmlformats.org/officeDocument/2006/relationships/image"/><Relationship Id="rId19" Target="../media/image44.png" Type="http://schemas.openxmlformats.org/officeDocument/2006/relationships/image"/><Relationship Id="rId2" Target="../media/image21.png" Type="http://schemas.openxmlformats.org/officeDocument/2006/relationships/image"/><Relationship Id="rId20" Target="https://github.com/msikma/pokesprite" TargetMode="External" Type="http://schemas.openxmlformats.org/officeDocument/2006/relationships/hyperlink"/><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45.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46.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47.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48.png" Type="http://schemas.openxmlformats.org/officeDocument/2006/relationships/image"/><Relationship Id="rId17" Target="../media/image49.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0.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1.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0.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0.png" Type="http://schemas.openxmlformats.org/officeDocument/2006/relationships/image"/><Relationship Id="rId17" Target="../media/image52.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3.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5.png" Type="http://schemas.openxmlformats.org/officeDocument/2006/relationships/image"/><Relationship Id="rId17" Target="../media/image56.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5.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7.png" Type="http://schemas.openxmlformats.org/officeDocument/2006/relationships/image"/><Relationship Id="rId17" Target="../media/image58.png" Type="http://schemas.openxmlformats.org/officeDocument/2006/relationships/image"/><Relationship Id="rId18" Target="../media/image59.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60.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60.png" Type="http://schemas.openxmlformats.org/officeDocument/2006/relationships/image"/><Relationship Id="rId17" Target="../media/image61.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62.png" Type="http://schemas.openxmlformats.org/officeDocument/2006/relationships/image"/><Relationship Id="rId17" Target="../media/image63.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64.png" Type="http://schemas.openxmlformats.org/officeDocument/2006/relationships/image"/><Relationship Id="rId17" Target="../media/image65.png" Type="http://schemas.openxmlformats.org/officeDocument/2006/relationships/image"/><Relationship Id="rId18" Target="../media/image66.png" Type="http://schemas.openxmlformats.org/officeDocument/2006/relationships/image"/><Relationship Id="rId19" Target="../media/image67.png" Type="http://schemas.openxmlformats.org/officeDocument/2006/relationships/image"/><Relationship Id="rId2" Target="../media/image21.png" Type="http://schemas.openxmlformats.org/officeDocument/2006/relationships/image"/><Relationship Id="rId20" Target="../media/image68.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69.png" Type="http://schemas.openxmlformats.org/officeDocument/2006/relationships/image"/><Relationship Id="rId17" Target="../media/image70.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68.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71.jpeg" Type="http://schemas.openxmlformats.org/officeDocument/2006/relationships/image"/><Relationship Id="rId17" Target="../media/VAGLfiPP-C8.mp4" Type="http://schemas.openxmlformats.org/officeDocument/2006/relationships/video"/><Relationship Id="rId18" Target="../media/VAGLfiPP-C8.mp4" Type="http://schemas.microsoft.com/office/2007/relationships/media"/><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72.jpeg" Type="http://schemas.openxmlformats.org/officeDocument/2006/relationships/image"/><Relationship Id="rId17" Target="../media/VAGLfu_0JO0.mp4" Type="http://schemas.openxmlformats.org/officeDocument/2006/relationships/video"/><Relationship Id="rId18" Target="../media/VAGLfu_0JO0.mp4" Type="http://schemas.microsoft.com/office/2007/relationships/media"/><Relationship Id="rId19" Target="../media/image73.jpeg" Type="http://schemas.openxmlformats.org/officeDocument/2006/relationships/image"/><Relationship Id="rId2" Target="../media/image21.png" Type="http://schemas.openxmlformats.org/officeDocument/2006/relationships/image"/><Relationship Id="rId20" Target="../media/VAGLfkjHTlE.mp4" Type="http://schemas.openxmlformats.org/officeDocument/2006/relationships/video"/><Relationship Id="rId21" Target="../media/VAGLfkjHTlE.mp4" Type="http://schemas.microsoft.com/office/2007/relationships/media"/><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0.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74.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75.png" Type="http://schemas.openxmlformats.org/officeDocument/2006/relationships/image"/><Relationship Id="rId17" Target="../media/image76.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77.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78.png" Type="http://schemas.openxmlformats.org/officeDocument/2006/relationships/image"/><Relationship Id="rId17" Target="../media/image79.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80.png" Type="http://schemas.openxmlformats.org/officeDocument/2006/relationships/image"/><Relationship Id="rId17" Target="../media/image81.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82.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83.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84.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9.jpeg" Type="http://schemas.openxmlformats.org/officeDocument/2006/relationships/image"/><Relationship Id="rId17" Target="https://www.youtube.com/watch?v=2RIynWOMV0c&amp;ab_channel=T%C3%B9ng" TargetMode="External" Type="http://schemas.openxmlformats.org/officeDocument/2006/relationships/video"/><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jpeg" Type="http://schemas.openxmlformats.org/officeDocument/2006/relationships/image"/><Relationship Id="rId11" Target="https://www.youtube.com/watch?v=J2OFha3Yd5k&amp;ab_channel=T%C3%B9ng" TargetMode="External" Type="http://schemas.openxmlformats.org/officeDocument/2006/relationships/video"/><Relationship Id="rId2" Target="../media/image29.png" Type="http://schemas.openxmlformats.org/officeDocument/2006/relationships/image"/><Relationship Id="rId3" Target="../media/image3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6214742" y="-3872538"/>
            <a:ext cx="13748604" cy="7749213"/>
          </a:xfrm>
          <a:custGeom>
            <a:avLst/>
            <a:gdLst/>
            <a:ahLst/>
            <a:cxnLst/>
            <a:rect r="r" b="b" t="t" l="l"/>
            <a:pathLst>
              <a:path h="7749213" w="13748604">
                <a:moveTo>
                  <a:pt x="0" y="0"/>
                </a:moveTo>
                <a:lnTo>
                  <a:pt x="13748604" y="0"/>
                </a:lnTo>
                <a:lnTo>
                  <a:pt x="13748604" y="7749213"/>
                </a:lnTo>
                <a:lnTo>
                  <a:pt x="0" y="7749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40788" y="611747"/>
            <a:ext cx="6518512" cy="2275553"/>
          </a:xfrm>
          <a:custGeom>
            <a:avLst/>
            <a:gdLst/>
            <a:ahLst/>
            <a:cxnLst/>
            <a:rect r="r" b="b" t="t" l="l"/>
            <a:pathLst>
              <a:path h="2275553" w="6518512">
                <a:moveTo>
                  <a:pt x="0" y="0"/>
                </a:moveTo>
                <a:lnTo>
                  <a:pt x="6518512" y="0"/>
                </a:lnTo>
                <a:lnTo>
                  <a:pt x="6518512" y="2275553"/>
                </a:lnTo>
                <a:lnTo>
                  <a:pt x="0" y="22755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461852" y="2011308"/>
            <a:ext cx="15364295" cy="6264384"/>
            <a:chOff x="0" y="0"/>
            <a:chExt cx="4046563" cy="1649879"/>
          </a:xfrm>
        </p:grpSpPr>
        <p:sp>
          <p:nvSpPr>
            <p:cNvPr name="Freeform 5" id="5"/>
            <p:cNvSpPr/>
            <p:nvPr/>
          </p:nvSpPr>
          <p:spPr>
            <a:xfrm flipH="false" flipV="false" rot="0">
              <a:off x="0" y="0"/>
              <a:ext cx="4046563" cy="1649879"/>
            </a:xfrm>
            <a:custGeom>
              <a:avLst/>
              <a:gdLst/>
              <a:ahLst/>
              <a:cxnLst/>
              <a:rect r="r" b="b" t="t" l="l"/>
              <a:pathLst>
                <a:path h="1649879" w="4046563">
                  <a:moveTo>
                    <a:pt x="25698" y="0"/>
                  </a:moveTo>
                  <a:lnTo>
                    <a:pt x="4020865" y="0"/>
                  </a:lnTo>
                  <a:cubicBezTo>
                    <a:pt x="4027681" y="0"/>
                    <a:pt x="4034217" y="2708"/>
                    <a:pt x="4039036" y="7527"/>
                  </a:cubicBezTo>
                  <a:cubicBezTo>
                    <a:pt x="4043856" y="12346"/>
                    <a:pt x="4046563" y="18883"/>
                    <a:pt x="4046563" y="25698"/>
                  </a:cubicBezTo>
                  <a:lnTo>
                    <a:pt x="4046563" y="1624181"/>
                  </a:lnTo>
                  <a:cubicBezTo>
                    <a:pt x="4046563" y="1630996"/>
                    <a:pt x="4043856" y="1637533"/>
                    <a:pt x="4039036" y="1642352"/>
                  </a:cubicBezTo>
                  <a:cubicBezTo>
                    <a:pt x="4034217" y="1647171"/>
                    <a:pt x="4027681" y="1649879"/>
                    <a:pt x="4020865" y="1649879"/>
                  </a:cubicBezTo>
                  <a:lnTo>
                    <a:pt x="25698" y="1649879"/>
                  </a:lnTo>
                  <a:cubicBezTo>
                    <a:pt x="18883" y="1649879"/>
                    <a:pt x="12346" y="1647171"/>
                    <a:pt x="7527" y="1642352"/>
                  </a:cubicBezTo>
                  <a:cubicBezTo>
                    <a:pt x="2708" y="1637533"/>
                    <a:pt x="0" y="1630996"/>
                    <a:pt x="0" y="1624181"/>
                  </a:cubicBezTo>
                  <a:lnTo>
                    <a:pt x="0" y="25698"/>
                  </a:lnTo>
                  <a:cubicBezTo>
                    <a:pt x="0" y="18883"/>
                    <a:pt x="2708" y="12346"/>
                    <a:pt x="7527" y="7527"/>
                  </a:cubicBezTo>
                  <a:cubicBezTo>
                    <a:pt x="12346" y="2708"/>
                    <a:pt x="18883" y="0"/>
                    <a:pt x="25698" y="0"/>
                  </a:cubicBezTo>
                  <a:close/>
                </a:path>
              </a:pathLst>
            </a:custGeom>
            <a:solidFill>
              <a:srgbClr val="E1D5FD"/>
            </a:solidFill>
          </p:spPr>
        </p:sp>
        <p:sp>
          <p:nvSpPr>
            <p:cNvPr name="TextBox 6" id="6"/>
            <p:cNvSpPr txBox="true"/>
            <p:nvPr/>
          </p:nvSpPr>
          <p:spPr>
            <a:xfrm>
              <a:off x="0" y="-47625"/>
              <a:ext cx="4046563" cy="1697504"/>
            </a:xfrm>
            <a:prstGeom prst="rect">
              <a:avLst/>
            </a:prstGeom>
          </p:spPr>
          <p:txBody>
            <a:bodyPr anchor="ctr" rtlCol="false" tIns="50800" lIns="50800" bIns="50800" rIns="50800"/>
            <a:lstStyle/>
            <a:p>
              <a:pPr algn="ctr">
                <a:lnSpc>
                  <a:spcPts val="2573"/>
                </a:lnSpc>
              </a:pPr>
            </a:p>
          </p:txBody>
        </p:sp>
      </p:grpSp>
      <p:sp>
        <p:nvSpPr>
          <p:cNvPr name="Freeform 7" id="7"/>
          <p:cNvSpPr/>
          <p:nvPr/>
        </p:nvSpPr>
        <p:spPr>
          <a:xfrm flipH="false" flipV="false" rot="0">
            <a:off x="14481174" y="5638089"/>
            <a:ext cx="611966" cy="989788"/>
          </a:xfrm>
          <a:custGeom>
            <a:avLst/>
            <a:gdLst/>
            <a:ahLst/>
            <a:cxnLst/>
            <a:rect r="r" b="b" t="t" l="l"/>
            <a:pathLst>
              <a:path h="989788" w="611966">
                <a:moveTo>
                  <a:pt x="0" y="0"/>
                </a:moveTo>
                <a:lnTo>
                  <a:pt x="611966" y="0"/>
                </a:lnTo>
                <a:lnTo>
                  <a:pt x="611966" y="989788"/>
                </a:lnTo>
                <a:lnTo>
                  <a:pt x="0" y="989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95625" y="2275553"/>
            <a:ext cx="2886516" cy="514325"/>
          </a:xfrm>
          <a:custGeom>
            <a:avLst/>
            <a:gdLst/>
            <a:ahLst/>
            <a:cxnLst/>
            <a:rect r="r" b="b" t="t" l="l"/>
            <a:pathLst>
              <a:path h="514325" w="2886516">
                <a:moveTo>
                  <a:pt x="0" y="0"/>
                </a:moveTo>
                <a:lnTo>
                  <a:pt x="2886516" y="0"/>
                </a:lnTo>
                <a:lnTo>
                  <a:pt x="2886516" y="514325"/>
                </a:lnTo>
                <a:lnTo>
                  <a:pt x="0" y="5143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786786">
            <a:off x="6361111" y="-235806"/>
            <a:ext cx="1799862" cy="2598226"/>
          </a:xfrm>
          <a:custGeom>
            <a:avLst/>
            <a:gdLst/>
            <a:ahLst/>
            <a:cxnLst/>
            <a:rect r="r" b="b" t="t" l="l"/>
            <a:pathLst>
              <a:path h="2598226" w="1799862">
                <a:moveTo>
                  <a:pt x="0" y="0"/>
                </a:moveTo>
                <a:lnTo>
                  <a:pt x="1799861" y="0"/>
                </a:lnTo>
                <a:lnTo>
                  <a:pt x="1799861" y="2598226"/>
                </a:lnTo>
                <a:lnTo>
                  <a:pt x="0" y="25982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695625" y="7135360"/>
            <a:ext cx="2560040" cy="2560040"/>
          </a:xfrm>
          <a:custGeom>
            <a:avLst/>
            <a:gdLst/>
            <a:ahLst/>
            <a:cxnLst/>
            <a:rect r="r" b="b" t="t" l="l"/>
            <a:pathLst>
              <a:path h="2560040" w="2560040">
                <a:moveTo>
                  <a:pt x="0" y="0"/>
                </a:moveTo>
                <a:lnTo>
                  <a:pt x="2560040" y="0"/>
                </a:lnTo>
                <a:lnTo>
                  <a:pt x="2560040" y="2560040"/>
                </a:lnTo>
                <a:lnTo>
                  <a:pt x="0" y="25600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6774105" y="8931784"/>
            <a:ext cx="4374886" cy="1527233"/>
          </a:xfrm>
          <a:custGeom>
            <a:avLst/>
            <a:gdLst/>
            <a:ahLst/>
            <a:cxnLst/>
            <a:rect r="r" b="b" t="t" l="l"/>
            <a:pathLst>
              <a:path h="1527233" w="4374886">
                <a:moveTo>
                  <a:pt x="0" y="0"/>
                </a:moveTo>
                <a:lnTo>
                  <a:pt x="4374886" y="0"/>
                </a:lnTo>
                <a:lnTo>
                  <a:pt x="4374886" y="1527232"/>
                </a:lnTo>
                <a:lnTo>
                  <a:pt x="0" y="1527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9619214" y="787933"/>
            <a:ext cx="481533" cy="481533"/>
          </a:xfrm>
          <a:custGeom>
            <a:avLst/>
            <a:gdLst/>
            <a:ahLst/>
            <a:cxnLst/>
            <a:rect r="r" b="b" t="t" l="l"/>
            <a:pathLst>
              <a:path h="481533" w="481533">
                <a:moveTo>
                  <a:pt x="0" y="0"/>
                </a:moveTo>
                <a:lnTo>
                  <a:pt x="481533" y="0"/>
                </a:lnTo>
                <a:lnTo>
                  <a:pt x="481533" y="481534"/>
                </a:lnTo>
                <a:lnTo>
                  <a:pt x="0" y="48153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028700" y="534866"/>
            <a:ext cx="814608" cy="814608"/>
          </a:xfrm>
          <a:custGeom>
            <a:avLst/>
            <a:gdLst/>
            <a:ahLst/>
            <a:cxnLst/>
            <a:rect r="r" b="b" t="t" l="l"/>
            <a:pathLst>
              <a:path h="814608" w="814608">
                <a:moveTo>
                  <a:pt x="0" y="0"/>
                </a:moveTo>
                <a:lnTo>
                  <a:pt x="814608" y="0"/>
                </a:lnTo>
                <a:lnTo>
                  <a:pt x="814608" y="814608"/>
                </a:lnTo>
                <a:lnTo>
                  <a:pt x="0" y="81460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12247027" y="8931784"/>
            <a:ext cx="1109147" cy="1109147"/>
          </a:xfrm>
          <a:custGeom>
            <a:avLst/>
            <a:gdLst/>
            <a:ahLst/>
            <a:cxnLst/>
            <a:rect r="r" b="b" t="t" l="l"/>
            <a:pathLst>
              <a:path h="1109147" w="1109147">
                <a:moveTo>
                  <a:pt x="0" y="0"/>
                </a:moveTo>
                <a:lnTo>
                  <a:pt x="1109146" y="0"/>
                </a:lnTo>
                <a:lnTo>
                  <a:pt x="1109146" y="1109147"/>
                </a:lnTo>
                <a:lnTo>
                  <a:pt x="0" y="11091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3255665" y="9017533"/>
            <a:ext cx="481533" cy="481533"/>
          </a:xfrm>
          <a:custGeom>
            <a:avLst/>
            <a:gdLst/>
            <a:ahLst/>
            <a:cxnLst/>
            <a:rect r="r" b="b" t="t" l="l"/>
            <a:pathLst>
              <a:path h="481533" w="481533">
                <a:moveTo>
                  <a:pt x="0" y="0"/>
                </a:moveTo>
                <a:lnTo>
                  <a:pt x="481533" y="0"/>
                </a:lnTo>
                <a:lnTo>
                  <a:pt x="481533" y="481534"/>
                </a:lnTo>
                <a:lnTo>
                  <a:pt x="0" y="48153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6" id="16"/>
          <p:cNvSpPr txBox="true"/>
          <p:nvPr/>
        </p:nvSpPr>
        <p:spPr>
          <a:xfrm rot="0">
            <a:off x="2138883" y="2389841"/>
            <a:ext cx="14010233" cy="1657354"/>
          </a:xfrm>
          <a:prstGeom prst="rect">
            <a:avLst/>
          </a:prstGeom>
        </p:spPr>
        <p:txBody>
          <a:bodyPr anchor="t" rtlCol="false" tIns="0" lIns="0" bIns="0" rIns="0">
            <a:spAutoFit/>
          </a:bodyPr>
          <a:lstStyle/>
          <a:p>
            <a:pPr algn="ctr">
              <a:lnSpc>
                <a:spcPts val="12599"/>
              </a:lnSpc>
            </a:pPr>
            <a:r>
              <a:rPr lang="en-US" sz="9999">
                <a:solidFill>
                  <a:srgbClr val="2E1B5B"/>
                </a:solidFill>
                <a:latin typeface="Arcade Gamer"/>
                <a:ea typeface="Arcade Gamer"/>
                <a:cs typeface="Arcade Gamer"/>
                <a:sym typeface="Arcade Gamer"/>
              </a:rPr>
              <a:t>FUN FARM</a:t>
            </a:r>
          </a:p>
        </p:txBody>
      </p:sp>
      <p:sp>
        <p:nvSpPr>
          <p:cNvPr name="TextBox 17" id="17"/>
          <p:cNvSpPr txBox="true"/>
          <p:nvPr/>
        </p:nvSpPr>
        <p:spPr>
          <a:xfrm rot="0">
            <a:off x="5916243" y="4754745"/>
            <a:ext cx="7172801" cy="2380615"/>
          </a:xfrm>
          <a:prstGeom prst="rect">
            <a:avLst/>
          </a:prstGeom>
        </p:spPr>
        <p:txBody>
          <a:bodyPr anchor="t" rtlCol="false" tIns="0" lIns="0" bIns="0" rIns="0">
            <a:spAutoFit/>
          </a:bodyPr>
          <a:lstStyle/>
          <a:p>
            <a:pPr algn="just">
              <a:lnSpc>
                <a:spcPts val="4759"/>
              </a:lnSpc>
            </a:pPr>
            <a:r>
              <a:rPr lang="en-US" sz="3399">
                <a:solidFill>
                  <a:srgbClr val="2E1B5B"/>
                </a:solidFill>
                <a:latin typeface="Canva Sans"/>
                <a:ea typeface="Canva Sans"/>
                <a:cs typeface="Canva Sans"/>
                <a:sym typeface="Canva Sans"/>
              </a:rPr>
              <a:t>Hồ Việt Bảo Long - 21125071</a:t>
            </a:r>
          </a:p>
          <a:p>
            <a:pPr algn="just">
              <a:lnSpc>
                <a:spcPts val="4759"/>
              </a:lnSpc>
            </a:pPr>
            <a:r>
              <a:rPr lang="en-US" sz="3399">
                <a:solidFill>
                  <a:srgbClr val="2E1B5B"/>
                </a:solidFill>
                <a:latin typeface="Canva Sans"/>
                <a:ea typeface="Canva Sans"/>
                <a:cs typeface="Canva Sans"/>
                <a:sym typeface="Canva Sans"/>
              </a:rPr>
              <a:t>Thi Hồng Nhựt - 21125053</a:t>
            </a:r>
          </a:p>
          <a:p>
            <a:pPr algn="just">
              <a:lnSpc>
                <a:spcPts val="4759"/>
              </a:lnSpc>
            </a:pPr>
            <a:r>
              <a:rPr lang="en-US" sz="3399">
                <a:solidFill>
                  <a:srgbClr val="2E1B5B"/>
                </a:solidFill>
                <a:latin typeface="Canva Sans"/>
                <a:ea typeface="Canva Sans"/>
                <a:cs typeface="Canva Sans"/>
                <a:sym typeface="Canva Sans"/>
              </a:rPr>
              <a:t>Trần Minh Khánh - 21125070</a:t>
            </a:r>
          </a:p>
          <a:p>
            <a:pPr algn="just">
              <a:lnSpc>
                <a:spcPts val="4759"/>
              </a:lnSpc>
            </a:pPr>
            <a:r>
              <a:rPr lang="en-US" sz="3399">
                <a:solidFill>
                  <a:srgbClr val="2E1B5B"/>
                </a:solidFill>
                <a:latin typeface="Canva Sans"/>
                <a:ea typeface="Canva Sans"/>
                <a:cs typeface="Canva Sans"/>
                <a:sym typeface="Canva Sans"/>
              </a:rPr>
              <a:t>Vương Quang Việt Tùng - 21125145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3413683" y="3298395"/>
            <a:ext cx="12823822" cy="5463528"/>
          </a:xfrm>
          <a:prstGeom prst="rect">
            <a:avLst/>
          </a:prstGeom>
        </p:spPr>
        <p:txBody>
          <a:bodyPr anchor="t" rtlCol="false" tIns="0" lIns="0" bIns="0" rIns="0">
            <a:spAutoFit/>
          </a:bodyPr>
          <a:lstStyle/>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The game has 2 modes: </a:t>
            </a:r>
            <a:r>
              <a:rPr lang="en-US" sz="3900">
                <a:solidFill>
                  <a:srgbClr val="FFFFFF"/>
                </a:solidFill>
                <a:latin typeface="Canva Sans Bold"/>
                <a:ea typeface="Canva Sans Bold"/>
                <a:cs typeface="Canva Sans Bold"/>
                <a:sym typeface="Canva Sans Bold"/>
              </a:rPr>
              <a:t>Survival</a:t>
            </a:r>
            <a:r>
              <a:rPr lang="en-US" sz="3900">
                <a:solidFill>
                  <a:srgbClr val="FFFFFF"/>
                </a:solidFill>
                <a:latin typeface="Canva Sans"/>
                <a:ea typeface="Canva Sans"/>
                <a:cs typeface="Canva Sans"/>
                <a:sym typeface="Canva Sans"/>
              </a:rPr>
              <a:t> and </a:t>
            </a:r>
            <a:r>
              <a:rPr lang="en-US" sz="3900">
                <a:solidFill>
                  <a:srgbClr val="FFFFFF"/>
                </a:solidFill>
                <a:latin typeface="Canva Sans Bold"/>
                <a:ea typeface="Canva Sans Bold"/>
                <a:cs typeface="Canva Sans Bold"/>
                <a:sym typeface="Canva Sans Bold"/>
              </a:rPr>
              <a:t>Creative</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Interactive menus: Main menu, Pause Menu, etc.</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Control system with keyboard and mouse</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Have background music, sound effects</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Animations</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Minimap</a:t>
            </a:r>
          </a:p>
          <a:p>
            <a:pPr algn="l" marL="842110" indent="-421055" lvl="1">
              <a:lnSpc>
                <a:spcPts val="5460"/>
              </a:lnSpc>
              <a:spcBef>
                <a:spcPct val="0"/>
              </a:spcBef>
              <a:buFont typeface="Arial"/>
              <a:buChar char="•"/>
            </a:pPr>
            <a:r>
              <a:rPr lang="en-US" sz="3900">
                <a:solidFill>
                  <a:srgbClr val="FFFFFF"/>
                </a:solidFill>
                <a:latin typeface="Canva Sans"/>
                <a:ea typeface="Canva Sans"/>
                <a:cs typeface="Canva Sans"/>
                <a:sym typeface="Canva Sans"/>
              </a:rPr>
              <a:t>Plant plants, water them before they get deteriorated, and harvest when they are ready.</a:t>
            </a:r>
          </a:p>
        </p:txBody>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MAIN features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9649155" y="3141440"/>
            <a:ext cx="7133417" cy="3540337"/>
          </a:xfrm>
          <a:custGeom>
            <a:avLst/>
            <a:gdLst/>
            <a:ahLst/>
            <a:cxnLst/>
            <a:rect r="r" b="b" t="t" l="l"/>
            <a:pathLst>
              <a:path h="3540337" w="7133417">
                <a:moveTo>
                  <a:pt x="0" y="0"/>
                </a:moveTo>
                <a:lnTo>
                  <a:pt x="7133417" y="0"/>
                </a:lnTo>
                <a:lnTo>
                  <a:pt x="7133417" y="3540338"/>
                </a:lnTo>
                <a:lnTo>
                  <a:pt x="0" y="3540338"/>
                </a:lnTo>
                <a:lnTo>
                  <a:pt x="0" y="0"/>
                </a:lnTo>
                <a:close/>
              </a:path>
            </a:pathLst>
          </a:custGeom>
          <a:blipFill>
            <a:blip r:embed="rId16"/>
            <a:stretch>
              <a:fillRect l="0" t="0" r="0" b="0"/>
            </a:stretch>
          </a:blipFill>
        </p:spPr>
      </p:sp>
      <p:sp>
        <p:nvSpPr>
          <p:cNvPr name="Freeform 14" id="14"/>
          <p:cNvSpPr/>
          <p:nvPr/>
        </p:nvSpPr>
        <p:spPr>
          <a:xfrm flipH="false" flipV="false" rot="0">
            <a:off x="1160224" y="3186654"/>
            <a:ext cx="7069701" cy="3449910"/>
          </a:xfrm>
          <a:custGeom>
            <a:avLst/>
            <a:gdLst/>
            <a:ahLst/>
            <a:cxnLst/>
            <a:rect r="r" b="b" t="t" l="l"/>
            <a:pathLst>
              <a:path h="3449910" w="7069701">
                <a:moveTo>
                  <a:pt x="0" y="0"/>
                </a:moveTo>
                <a:lnTo>
                  <a:pt x="7069701" y="0"/>
                </a:lnTo>
                <a:lnTo>
                  <a:pt x="7069701" y="3449910"/>
                </a:lnTo>
                <a:lnTo>
                  <a:pt x="0" y="3449910"/>
                </a:lnTo>
                <a:lnTo>
                  <a:pt x="0" y="0"/>
                </a:lnTo>
                <a:close/>
              </a:path>
            </a:pathLst>
          </a:custGeom>
          <a:blipFill>
            <a:blip r:embed="rId17"/>
            <a:stretch>
              <a:fillRect l="0" t="0" r="0" b="0"/>
            </a:stretch>
          </a:blipFill>
        </p:spPr>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GAME MODES</a:t>
            </a:r>
          </a:p>
        </p:txBody>
      </p:sp>
      <p:sp>
        <p:nvSpPr>
          <p:cNvPr name="TextBox 16" id="16"/>
          <p:cNvSpPr txBox="true"/>
          <p:nvPr/>
        </p:nvSpPr>
        <p:spPr>
          <a:xfrm rot="0">
            <a:off x="2995787" y="6560944"/>
            <a:ext cx="2845847" cy="960813"/>
          </a:xfrm>
          <a:prstGeom prst="rect">
            <a:avLst/>
          </a:prstGeom>
        </p:spPr>
        <p:txBody>
          <a:bodyPr anchor="t" rtlCol="false" tIns="0" lIns="0" bIns="0" rIns="0">
            <a:spAutoFit/>
          </a:bodyPr>
          <a:lstStyle/>
          <a:p>
            <a:pPr algn="ctr">
              <a:lnSpc>
                <a:spcPts val="7815"/>
              </a:lnSpc>
            </a:pPr>
            <a:r>
              <a:rPr lang="en-US" sz="5582">
                <a:solidFill>
                  <a:srgbClr val="FFFFFF"/>
                </a:solidFill>
                <a:latin typeface="Noto Sans Bold"/>
                <a:ea typeface="Noto Sans Bold"/>
                <a:cs typeface="Noto Sans Bold"/>
                <a:sym typeface="Noto Sans Bold"/>
              </a:rPr>
              <a:t>Survival</a:t>
            </a:r>
          </a:p>
        </p:txBody>
      </p:sp>
      <p:sp>
        <p:nvSpPr>
          <p:cNvPr name="TextBox 17" id="17"/>
          <p:cNvSpPr txBox="true"/>
          <p:nvPr/>
        </p:nvSpPr>
        <p:spPr>
          <a:xfrm rot="0">
            <a:off x="11427712" y="6647570"/>
            <a:ext cx="2967037" cy="960813"/>
          </a:xfrm>
          <a:prstGeom prst="rect">
            <a:avLst/>
          </a:prstGeom>
        </p:spPr>
        <p:txBody>
          <a:bodyPr anchor="t" rtlCol="false" tIns="0" lIns="0" bIns="0" rIns="0">
            <a:spAutoFit/>
          </a:bodyPr>
          <a:lstStyle/>
          <a:p>
            <a:pPr algn="ctr">
              <a:lnSpc>
                <a:spcPts val="7815"/>
              </a:lnSpc>
            </a:pPr>
            <a:r>
              <a:rPr lang="en-US" sz="5582">
                <a:solidFill>
                  <a:srgbClr val="FFFFFF"/>
                </a:solidFill>
                <a:latin typeface="Noto Sans Bold"/>
                <a:ea typeface="Noto Sans Bold"/>
                <a:cs typeface="Noto Sans Bold"/>
                <a:sym typeface="Noto Sans Bold"/>
              </a:rPr>
              <a:t>Creative</a:t>
            </a:r>
          </a:p>
        </p:txBody>
      </p:sp>
      <p:sp>
        <p:nvSpPr>
          <p:cNvPr name="TextBox 18" id="18"/>
          <p:cNvSpPr txBox="true"/>
          <p:nvPr/>
        </p:nvSpPr>
        <p:spPr>
          <a:xfrm rot="0">
            <a:off x="11268168" y="7511717"/>
            <a:ext cx="3286125" cy="2380615"/>
          </a:xfrm>
          <a:prstGeom prst="rect">
            <a:avLst/>
          </a:prstGeom>
        </p:spPr>
        <p:txBody>
          <a:bodyPr anchor="t" rtlCol="false" tIns="0" lIns="0" bIns="0" rIns="0">
            <a:spAutoFit/>
          </a:bodyPr>
          <a:lstStyle/>
          <a:p>
            <a:pPr algn="ctr">
              <a:lnSpc>
                <a:spcPts val="4759"/>
              </a:lnSpc>
            </a:pPr>
            <a:r>
              <a:rPr lang="en-US" sz="3399">
                <a:solidFill>
                  <a:srgbClr val="FFFFFF"/>
                </a:solidFill>
                <a:latin typeface="Noto Sans"/>
                <a:ea typeface="Noto Sans"/>
                <a:cs typeface="Noto Sans"/>
                <a:sym typeface="Noto Sans"/>
              </a:rPr>
              <a:t>No health</a:t>
            </a:r>
          </a:p>
          <a:p>
            <a:pPr algn="ctr">
              <a:lnSpc>
                <a:spcPts val="4759"/>
              </a:lnSpc>
            </a:pPr>
            <a:r>
              <a:rPr lang="en-US" sz="3399">
                <a:solidFill>
                  <a:srgbClr val="FFFFFF"/>
                </a:solidFill>
                <a:latin typeface="Noto Sans"/>
                <a:ea typeface="Noto Sans"/>
                <a:cs typeface="Noto Sans"/>
                <a:sym typeface="Noto Sans"/>
              </a:rPr>
              <a:t>No enemies</a:t>
            </a:r>
          </a:p>
          <a:p>
            <a:pPr algn="ctr">
              <a:lnSpc>
                <a:spcPts val="4759"/>
              </a:lnSpc>
            </a:pPr>
            <a:r>
              <a:rPr lang="en-US" sz="3399">
                <a:solidFill>
                  <a:srgbClr val="FFFFFF"/>
                </a:solidFill>
                <a:latin typeface="Noto Sans"/>
                <a:ea typeface="Noto Sans"/>
                <a:cs typeface="Noto Sans"/>
                <a:sym typeface="Noto Sans"/>
              </a:rPr>
              <a:t>No village scene</a:t>
            </a:r>
          </a:p>
          <a:p>
            <a:pPr algn="ctr">
              <a:lnSpc>
                <a:spcPts val="4759"/>
              </a:lnSpc>
            </a:pPr>
            <a:r>
              <a:rPr lang="en-US" sz="3399">
                <a:solidFill>
                  <a:srgbClr val="FFFFFF"/>
                </a:solidFill>
                <a:latin typeface="Noto Sans"/>
                <a:ea typeface="Noto Sans"/>
                <a:cs typeface="Noto Sans"/>
                <a:sym typeface="Noto Sans"/>
              </a:rPr>
              <a:t>No defense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PLANTING</a:t>
            </a:r>
          </a:p>
        </p:txBody>
      </p:sp>
      <p:pic>
        <p:nvPicPr>
          <p:cNvPr name="Picture 15" id="15"/>
          <p:cNvPicPr>
            <a:picLocks noChangeAspect="true"/>
          </p:cNvPicPr>
          <p:nvPr>
            <a:videoFile r:link="rId17"/>
          </p:nvPr>
        </p:nvPicPr>
        <p:blipFill>
          <a:blip r:embed="rId16"/>
          <a:stretch>
            <a:fillRect/>
          </a:stretch>
        </p:blipFill>
        <p:spPr>
          <a:xfrm rot="0">
            <a:off x="3057525" y="2802012"/>
            <a:ext cx="12172950" cy="6129237"/>
          </a:xfrm>
          <a:prstGeom prst="rect">
            <a:avLst/>
          </a:prstGeom>
        </p:spPr>
      </p:pic>
      <p:sp>
        <p:nvSpPr>
          <p:cNvPr name="TextBox 16" id="16"/>
          <p:cNvSpPr txBox="true"/>
          <p:nvPr/>
        </p:nvSpPr>
        <p:spPr>
          <a:xfrm rot="0">
            <a:off x="2695888" y="9003319"/>
            <a:ext cx="12823822" cy="662928"/>
          </a:xfrm>
          <a:prstGeom prst="rect">
            <a:avLst/>
          </a:prstGeom>
        </p:spPr>
        <p:txBody>
          <a:bodyPr anchor="t" rtlCol="false" tIns="0" lIns="0" bIns="0" rIns="0">
            <a:spAutoFit/>
          </a:bodyPr>
          <a:lstStyle/>
          <a:p>
            <a:pPr algn="ctr">
              <a:lnSpc>
                <a:spcPts val="5460"/>
              </a:lnSpc>
              <a:spcBef>
                <a:spcPct val="0"/>
              </a:spcBef>
            </a:pPr>
            <a:r>
              <a:rPr lang="en-US" sz="3900">
                <a:solidFill>
                  <a:srgbClr val="FFFFFF"/>
                </a:solidFill>
                <a:latin typeface="Canva Sans Bold"/>
                <a:ea typeface="Canva Sans Bold"/>
                <a:cs typeface="Canva Sans Bold"/>
                <a:sym typeface="Canva Sans Bold"/>
              </a:rPr>
              <a:t>Planting a tree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3313841" y="3065240"/>
            <a:ext cx="12823822" cy="5463528"/>
          </a:xfrm>
          <a:prstGeom prst="rect">
            <a:avLst/>
          </a:prstGeom>
        </p:spPr>
        <p:txBody>
          <a:bodyPr anchor="t" rtlCol="false" tIns="0" lIns="0" bIns="0" rIns="0">
            <a:spAutoFit/>
          </a:bodyPr>
          <a:lstStyle/>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There are different types of plants with different deterioration time, leveling up time, purchase price, and harvest price.</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The player should water his plants regularly, otherwise, they will get deteriorated.</a:t>
            </a:r>
          </a:p>
          <a:p>
            <a:pPr algn="l" marL="842110" indent="-421055" lvl="1">
              <a:lnSpc>
                <a:spcPts val="5460"/>
              </a:lnSpc>
              <a:spcBef>
                <a:spcPct val="0"/>
              </a:spcBef>
              <a:buFont typeface="Arial"/>
              <a:buChar char="•"/>
            </a:pPr>
            <a:r>
              <a:rPr lang="en-US" sz="3900">
                <a:solidFill>
                  <a:srgbClr val="FFFFFF"/>
                </a:solidFill>
                <a:latin typeface="Canva Sans"/>
                <a:ea typeface="Canva Sans"/>
                <a:cs typeface="Canva Sans"/>
                <a:sym typeface="Canva Sans"/>
              </a:rPr>
              <a:t>However, there is a catch: Water is not limited, and the player should allocate water to his plants reasonably. Water is refilled every hour.</a:t>
            </a:r>
          </a:p>
        </p:txBody>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PLANTING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TUTORIAL SCENE</a:t>
            </a:r>
          </a:p>
        </p:txBody>
      </p:sp>
      <p:pic>
        <p:nvPicPr>
          <p:cNvPr name="Picture 15" id="15"/>
          <p:cNvPicPr>
            <a:picLocks noChangeAspect="true"/>
          </p:cNvPicPr>
          <p:nvPr>
            <a:videoFile r:link="rId17"/>
          </p:nvPr>
        </p:nvPicPr>
        <p:blipFill>
          <a:blip r:embed="rId16"/>
          <a:stretch>
            <a:fillRect/>
          </a:stretch>
        </p:blipFill>
        <p:spPr>
          <a:xfrm rot="0">
            <a:off x="3057525" y="2926920"/>
            <a:ext cx="12172950" cy="6129237"/>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TUTORIAL SCENE</a:t>
            </a:r>
          </a:p>
        </p:txBody>
      </p:sp>
      <p:sp>
        <p:nvSpPr>
          <p:cNvPr name="TextBox 15" id="15"/>
          <p:cNvSpPr txBox="true"/>
          <p:nvPr/>
        </p:nvSpPr>
        <p:spPr>
          <a:xfrm rot="0">
            <a:off x="2977725" y="3867150"/>
            <a:ext cx="12823822" cy="34061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The game saves whether the player has opened the game before. </a:t>
            </a:r>
          </a:p>
          <a:p>
            <a:pPr algn="l">
              <a:lnSpc>
                <a:spcPts val="5460"/>
              </a:lnSpc>
            </a:pPr>
          </a:p>
          <a:p>
            <a:pPr algn="l">
              <a:lnSpc>
                <a:spcPts val="5460"/>
              </a:lnSpc>
              <a:spcBef>
                <a:spcPct val="0"/>
              </a:spcBef>
            </a:pPr>
            <a:r>
              <a:rPr lang="en-US" sz="3900">
                <a:solidFill>
                  <a:srgbClr val="FFFFFF"/>
                </a:solidFill>
                <a:latin typeface="Canva Sans"/>
                <a:ea typeface="Canva Sans"/>
                <a:cs typeface="Canva Sans"/>
                <a:sym typeface="Canva Sans"/>
              </a:rPr>
              <a:t>If no, a tutorial scene will be shown to introduce the player with basic gameplay.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SERIALIZATION</a:t>
            </a:r>
          </a:p>
        </p:txBody>
      </p:sp>
      <p:pic>
        <p:nvPicPr>
          <p:cNvPr name="Picture 15" id="15"/>
          <p:cNvPicPr>
            <a:picLocks noChangeAspect="true"/>
          </p:cNvPicPr>
          <p:nvPr>
            <a:videoFile r:link="rId17"/>
          </p:nvPr>
        </p:nvPicPr>
        <p:blipFill>
          <a:blip r:embed="rId16"/>
          <a:stretch>
            <a:fillRect/>
          </a:stretch>
        </p:blipFill>
        <p:spPr>
          <a:xfrm rot="0">
            <a:off x="3057525" y="2802012"/>
            <a:ext cx="12172950" cy="6129237"/>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SERIALIZATION</a:t>
            </a:r>
          </a:p>
        </p:txBody>
      </p:sp>
      <p:sp>
        <p:nvSpPr>
          <p:cNvPr name="TextBox 15" id="15"/>
          <p:cNvSpPr txBox="true"/>
          <p:nvPr/>
        </p:nvSpPr>
        <p:spPr>
          <a:xfrm rot="0">
            <a:off x="2977725" y="3867150"/>
            <a:ext cx="12823822" cy="2034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The game supports saving and loading. Since the game is quite time-consuming, it is necessary for a user to save and load it again when needed.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PLAYER ATTACK - SWORD</a:t>
            </a:r>
          </a:p>
        </p:txBody>
      </p:sp>
      <p:pic>
        <p:nvPicPr>
          <p:cNvPr name="Picture 15" id="15"/>
          <p:cNvPicPr>
            <a:picLocks noChangeAspect="true"/>
          </p:cNvPicPr>
          <p:nvPr>
            <a:videoFile r:link="rId17"/>
          </p:nvPr>
        </p:nvPicPr>
        <p:blipFill>
          <a:blip r:embed="rId16"/>
          <a:stretch>
            <a:fillRect/>
          </a:stretch>
        </p:blipFill>
        <p:spPr>
          <a:xfrm rot="0">
            <a:off x="3303161" y="2926920"/>
            <a:ext cx="12172950" cy="6129237"/>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PLAYER ATTACK - GUN</a:t>
            </a:r>
          </a:p>
        </p:txBody>
      </p:sp>
      <p:pic>
        <p:nvPicPr>
          <p:cNvPr name="Picture 15" id="15"/>
          <p:cNvPicPr>
            <a:picLocks noChangeAspect="true"/>
          </p:cNvPicPr>
          <p:nvPr>
            <a:videoFile r:link="rId17"/>
          </p:nvPr>
        </p:nvPicPr>
        <p:blipFill>
          <a:blip r:embed="rId16"/>
          <a:stretch>
            <a:fillRect/>
          </a:stretch>
        </p:blipFill>
        <p:spPr>
          <a:xfrm rot="0">
            <a:off x="3346760" y="3129063"/>
            <a:ext cx="12172950" cy="6129237"/>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10676243" y="5249401"/>
            <a:ext cx="15223515" cy="5037599"/>
          </a:xfrm>
          <a:custGeom>
            <a:avLst/>
            <a:gdLst/>
            <a:ahLst/>
            <a:cxnLst/>
            <a:rect r="r" b="b" t="t" l="l"/>
            <a:pathLst>
              <a:path h="5037599" w="15223515">
                <a:moveTo>
                  <a:pt x="0" y="0"/>
                </a:moveTo>
                <a:lnTo>
                  <a:pt x="15223514" y="0"/>
                </a:lnTo>
                <a:lnTo>
                  <a:pt x="15223514" y="5037599"/>
                </a:lnTo>
                <a:lnTo>
                  <a:pt x="0" y="5037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02401" y="6317708"/>
            <a:ext cx="5730184" cy="2000355"/>
          </a:xfrm>
          <a:custGeom>
            <a:avLst/>
            <a:gdLst/>
            <a:ahLst/>
            <a:cxnLst/>
            <a:rect r="r" b="b" t="t" l="l"/>
            <a:pathLst>
              <a:path h="2000355" w="5730184">
                <a:moveTo>
                  <a:pt x="0" y="0"/>
                </a:moveTo>
                <a:lnTo>
                  <a:pt x="5730184" y="0"/>
                </a:lnTo>
                <a:lnTo>
                  <a:pt x="5730184" y="2000355"/>
                </a:lnTo>
                <a:lnTo>
                  <a:pt x="0" y="2000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61730" y="1773299"/>
            <a:ext cx="2997570" cy="1046425"/>
          </a:xfrm>
          <a:custGeom>
            <a:avLst/>
            <a:gdLst/>
            <a:ahLst/>
            <a:cxnLst/>
            <a:rect r="r" b="b" t="t" l="l"/>
            <a:pathLst>
              <a:path h="1046425" w="2997570">
                <a:moveTo>
                  <a:pt x="0" y="0"/>
                </a:moveTo>
                <a:lnTo>
                  <a:pt x="2997570" y="0"/>
                </a:lnTo>
                <a:lnTo>
                  <a:pt x="2997570" y="1046425"/>
                </a:lnTo>
                <a:lnTo>
                  <a:pt x="0" y="1046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789447" y="3203767"/>
            <a:ext cx="971068" cy="971068"/>
          </a:xfrm>
          <a:custGeom>
            <a:avLst/>
            <a:gdLst/>
            <a:ahLst/>
            <a:cxnLst/>
            <a:rect r="r" b="b" t="t" l="l"/>
            <a:pathLst>
              <a:path h="971068" w="971068">
                <a:moveTo>
                  <a:pt x="0" y="0"/>
                </a:moveTo>
                <a:lnTo>
                  <a:pt x="971068" y="0"/>
                </a:lnTo>
                <a:lnTo>
                  <a:pt x="971068" y="971068"/>
                </a:lnTo>
                <a:lnTo>
                  <a:pt x="0" y="971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27149" y="1693410"/>
            <a:ext cx="603101" cy="603101"/>
          </a:xfrm>
          <a:custGeom>
            <a:avLst/>
            <a:gdLst/>
            <a:ahLst/>
            <a:cxnLst/>
            <a:rect r="r" b="b" t="t" l="l"/>
            <a:pathLst>
              <a:path h="603101" w="603101">
                <a:moveTo>
                  <a:pt x="0" y="0"/>
                </a:moveTo>
                <a:lnTo>
                  <a:pt x="603102" y="0"/>
                </a:lnTo>
                <a:lnTo>
                  <a:pt x="603102" y="603102"/>
                </a:lnTo>
                <a:lnTo>
                  <a:pt x="0" y="6031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635451" y="922458"/>
            <a:ext cx="1374054" cy="1374054"/>
          </a:xfrm>
          <a:custGeom>
            <a:avLst/>
            <a:gdLst/>
            <a:ahLst/>
            <a:cxnLst/>
            <a:rect r="r" b="b" t="t" l="l"/>
            <a:pathLst>
              <a:path h="1374054" w="1374054">
                <a:moveTo>
                  <a:pt x="0" y="0"/>
                </a:moveTo>
                <a:lnTo>
                  <a:pt x="1374054" y="0"/>
                </a:lnTo>
                <a:lnTo>
                  <a:pt x="1374054" y="1374054"/>
                </a:lnTo>
                <a:lnTo>
                  <a:pt x="0" y="1374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271438" y="3758565"/>
            <a:ext cx="13496055" cy="1384935"/>
          </a:xfrm>
          <a:prstGeom prst="rect">
            <a:avLst/>
          </a:prstGeom>
        </p:spPr>
        <p:txBody>
          <a:bodyPr anchor="t" rtlCol="false" tIns="0" lIns="0" bIns="0" rIns="0">
            <a:spAutoFit/>
          </a:bodyPr>
          <a:lstStyle/>
          <a:p>
            <a:pPr algn="l" marL="1943100" indent="-971550" lvl="1">
              <a:lnSpc>
                <a:spcPts val="10169"/>
              </a:lnSpc>
              <a:buAutoNum type="arabicPeriod" startAt="1"/>
            </a:pPr>
            <a:r>
              <a:rPr lang="en-US" sz="9000">
                <a:solidFill>
                  <a:srgbClr val="FFFFFF"/>
                </a:solidFill>
                <a:latin typeface="Arcade Gamer"/>
                <a:ea typeface="Arcade Gamer"/>
                <a:cs typeface="Arcade Gamer"/>
                <a:sym typeface="Arcade Gamer"/>
              </a:rPr>
              <a:t> INTRODUCTION</a:t>
            </a:r>
          </a:p>
        </p:txBody>
      </p:sp>
      <p:sp>
        <p:nvSpPr>
          <p:cNvPr name="TextBox 9" id="9"/>
          <p:cNvSpPr txBox="true"/>
          <p:nvPr/>
        </p:nvSpPr>
        <p:spPr>
          <a:xfrm rot="0">
            <a:off x="2321954" y="7208331"/>
            <a:ext cx="7315200" cy="818446"/>
          </a:xfrm>
          <a:prstGeom prst="rect">
            <a:avLst/>
          </a:prstGeom>
        </p:spPr>
        <p:txBody>
          <a:bodyPr anchor="t" rtlCol="false" tIns="0" lIns="0" bIns="0" rIns="0">
            <a:spAutoFit/>
          </a:bodyPr>
          <a:lstStyle/>
          <a:p>
            <a:pPr algn="ctr">
              <a:lnSpc>
                <a:spcPts val="6338"/>
              </a:lnSpc>
            </a:pPr>
            <a:r>
              <a:rPr lang="en-US" sz="4527">
                <a:solidFill>
                  <a:srgbClr val="2E1B5B"/>
                </a:solidFill>
                <a:latin typeface="Poppins Bold"/>
                <a:ea typeface="Poppins Bold"/>
                <a:cs typeface="Poppins Bold"/>
                <a:sym typeface="Poppins Bold"/>
              </a:rPr>
              <a:t>What country is it?</a:t>
            </a:r>
          </a:p>
        </p:txBody>
      </p:sp>
      <p:sp>
        <p:nvSpPr>
          <p:cNvPr name="Freeform 10" id="10"/>
          <p:cNvSpPr/>
          <p:nvPr/>
        </p:nvSpPr>
        <p:spPr>
          <a:xfrm flipH="false" flipV="false" rot="0">
            <a:off x="643224" y="8513701"/>
            <a:ext cx="1374054" cy="1374054"/>
          </a:xfrm>
          <a:custGeom>
            <a:avLst/>
            <a:gdLst/>
            <a:ahLst/>
            <a:cxnLst/>
            <a:rect r="r" b="b" t="t" l="l"/>
            <a:pathLst>
              <a:path h="1374054" w="1374054">
                <a:moveTo>
                  <a:pt x="0" y="0"/>
                </a:moveTo>
                <a:lnTo>
                  <a:pt x="1374054" y="0"/>
                </a:lnTo>
                <a:lnTo>
                  <a:pt x="1374054" y="1374054"/>
                </a:lnTo>
                <a:lnTo>
                  <a:pt x="0" y="1374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558963" y="8026777"/>
            <a:ext cx="918361" cy="918361"/>
          </a:xfrm>
          <a:custGeom>
            <a:avLst/>
            <a:gdLst/>
            <a:ahLst/>
            <a:cxnLst/>
            <a:rect r="r" b="b" t="t" l="l"/>
            <a:pathLst>
              <a:path h="918361" w="918361">
                <a:moveTo>
                  <a:pt x="0" y="0"/>
                </a:moveTo>
                <a:lnTo>
                  <a:pt x="918362" y="0"/>
                </a:lnTo>
                <a:lnTo>
                  <a:pt x="918362" y="918361"/>
                </a:lnTo>
                <a:lnTo>
                  <a:pt x="0" y="9183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5593496" y="4558878"/>
            <a:ext cx="1039088" cy="1950507"/>
          </a:xfrm>
          <a:custGeom>
            <a:avLst/>
            <a:gdLst/>
            <a:ahLst/>
            <a:cxnLst/>
            <a:rect r="r" b="b" t="t" l="l"/>
            <a:pathLst>
              <a:path h="1950507" w="1039088">
                <a:moveTo>
                  <a:pt x="0" y="0"/>
                </a:moveTo>
                <a:lnTo>
                  <a:pt x="1039089" y="0"/>
                </a:lnTo>
                <a:lnTo>
                  <a:pt x="1039089" y="1950507"/>
                </a:lnTo>
                <a:lnTo>
                  <a:pt x="0" y="19505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519544" y="6114370"/>
            <a:ext cx="1039088" cy="1950507"/>
          </a:xfrm>
          <a:custGeom>
            <a:avLst/>
            <a:gdLst/>
            <a:ahLst/>
            <a:cxnLst/>
            <a:rect r="r" b="b" t="t" l="l"/>
            <a:pathLst>
              <a:path h="1950507" w="1039088">
                <a:moveTo>
                  <a:pt x="0" y="0"/>
                </a:moveTo>
                <a:lnTo>
                  <a:pt x="1039088" y="0"/>
                </a:lnTo>
                <a:lnTo>
                  <a:pt x="1039088" y="1950507"/>
                </a:lnTo>
                <a:lnTo>
                  <a:pt x="0" y="19505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PLAYER ATTACK - GUN</a:t>
            </a:r>
          </a:p>
        </p:txBody>
      </p:sp>
      <p:sp>
        <p:nvSpPr>
          <p:cNvPr name="TextBox 15" id="15"/>
          <p:cNvSpPr txBox="true"/>
          <p:nvPr/>
        </p:nvSpPr>
        <p:spPr>
          <a:xfrm rot="0">
            <a:off x="2977725" y="3867150"/>
            <a:ext cx="12823822" cy="13487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Using a gun inflicts more damage to enemies and it is also a feasible way to attack within a long range.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BUILDING FENCEs</a:t>
            </a:r>
          </a:p>
        </p:txBody>
      </p:sp>
      <p:pic>
        <p:nvPicPr>
          <p:cNvPr name="Picture 15" id="15"/>
          <p:cNvPicPr>
            <a:picLocks noChangeAspect="true"/>
          </p:cNvPicPr>
          <p:nvPr>
            <a:videoFile r:link="rId17"/>
          </p:nvPr>
        </p:nvPicPr>
        <p:blipFill>
          <a:blip r:embed="rId16"/>
          <a:stretch>
            <a:fillRect/>
          </a:stretch>
        </p:blipFill>
        <p:spPr>
          <a:xfrm rot="0">
            <a:off x="3057525" y="2724025"/>
            <a:ext cx="12172950" cy="6129237"/>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BUILDING FENCES</a:t>
            </a:r>
          </a:p>
        </p:txBody>
      </p:sp>
      <p:sp>
        <p:nvSpPr>
          <p:cNvPr name="TextBox 15" id="15"/>
          <p:cNvSpPr txBox="true"/>
          <p:nvPr/>
        </p:nvSpPr>
        <p:spPr>
          <a:xfrm rot="0">
            <a:off x="2977725" y="3867150"/>
            <a:ext cx="12823822" cy="2034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Fences are used to prevent enemies from advancing further. Every day, there are 10 fences for a player to place on his land.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927514"/>
            <a:ext cx="13496055" cy="178689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BUYING NEW PIECES OF LAND</a:t>
            </a:r>
          </a:p>
        </p:txBody>
      </p:sp>
      <p:pic>
        <p:nvPicPr>
          <p:cNvPr name="Picture 15" id="15"/>
          <p:cNvPicPr>
            <a:picLocks noChangeAspect="true"/>
          </p:cNvPicPr>
          <p:nvPr>
            <a:videoFile r:link="rId17"/>
          </p:nvPr>
        </p:nvPicPr>
        <p:blipFill>
          <a:blip r:embed="rId16"/>
          <a:stretch>
            <a:fillRect/>
          </a:stretch>
        </p:blipFill>
        <p:spPr>
          <a:xfrm rot="0">
            <a:off x="3057525" y="2926920"/>
            <a:ext cx="12172950" cy="6129237"/>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26441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BUYING NEW PIECES OF LAND</a:t>
            </a:r>
          </a:p>
          <a:p>
            <a:pPr algn="ctr">
              <a:lnSpc>
                <a:spcPts val="6780"/>
              </a:lnSpc>
            </a:pPr>
          </a:p>
        </p:txBody>
      </p:sp>
      <p:sp>
        <p:nvSpPr>
          <p:cNvPr name="TextBox 15" id="15"/>
          <p:cNvSpPr txBox="true"/>
          <p:nvPr/>
        </p:nvSpPr>
        <p:spPr>
          <a:xfrm rot="0">
            <a:off x="2977725" y="3867150"/>
            <a:ext cx="12823822" cy="13487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To be able to plant more, it is possible to purchase new pieces of land in the game.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927514"/>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BUYING FOOD</a:t>
            </a:r>
          </a:p>
        </p:txBody>
      </p:sp>
      <p:pic>
        <p:nvPicPr>
          <p:cNvPr name="Picture 15" id="15"/>
          <p:cNvPicPr>
            <a:picLocks noChangeAspect="true"/>
          </p:cNvPicPr>
          <p:nvPr>
            <a:videoFile r:link="rId17"/>
          </p:nvPr>
        </p:nvPicPr>
        <p:blipFill>
          <a:blip r:embed="rId16"/>
          <a:stretch>
            <a:fillRect/>
          </a:stretch>
        </p:blipFill>
        <p:spPr>
          <a:xfrm rot="0">
            <a:off x="3057525" y="2219799"/>
            <a:ext cx="12172950" cy="6129237"/>
          </a:xfrm>
          <a:prstGeom prst="rect">
            <a:avLst/>
          </a:prstGeom>
        </p:spPr>
      </p:pic>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BUYING FOOD</a:t>
            </a:r>
          </a:p>
        </p:txBody>
      </p:sp>
      <p:sp>
        <p:nvSpPr>
          <p:cNvPr name="TextBox 15" id="15"/>
          <p:cNvSpPr txBox="true"/>
          <p:nvPr/>
        </p:nvSpPr>
        <p:spPr>
          <a:xfrm rot="0">
            <a:off x="2977725" y="3867150"/>
            <a:ext cx="12823822" cy="34061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The player gets more and more fatigued throughout the day. When his health reaches 0, he dies. Therefore, food must be provided to recover his health. To buy food, he goes to the village (during the day only) and reaches the market.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927514"/>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skeleton’S aI</a:t>
            </a:r>
          </a:p>
        </p:txBody>
      </p:sp>
      <p:pic>
        <p:nvPicPr>
          <p:cNvPr name="Picture 15" id="15"/>
          <p:cNvPicPr>
            <a:picLocks noChangeAspect="true"/>
          </p:cNvPicPr>
          <p:nvPr>
            <a:videoFile r:link="rId17"/>
          </p:nvPr>
        </p:nvPicPr>
        <p:blipFill>
          <a:blip r:embed="rId16"/>
          <a:stretch>
            <a:fillRect/>
          </a:stretch>
        </p:blipFill>
        <p:spPr>
          <a:xfrm rot="0">
            <a:off x="3057525" y="2078881"/>
            <a:ext cx="12172950" cy="6129237"/>
          </a:xfrm>
          <a:prstGeom prst="rect">
            <a:avLst/>
          </a:prstGeom>
        </p:spPr>
      </p:pic>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SKELETON’S AI</a:t>
            </a:r>
          </a:p>
        </p:txBody>
      </p:sp>
      <p:sp>
        <p:nvSpPr>
          <p:cNvPr name="TextBox 15" id="15"/>
          <p:cNvSpPr txBox="true"/>
          <p:nvPr/>
        </p:nvSpPr>
        <p:spPr>
          <a:xfrm rot="0">
            <a:off x="2977725" y="3867150"/>
            <a:ext cx="12823822" cy="34061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At night, skeletons appear and attempt to kill the player. They chase the player and move to wherever the player is, even when he is moving. One skeleton is going to sabotage both torches to turn the lights off to make the atmosphere darker.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ENEMIES</a:t>
            </a:r>
          </a:p>
        </p:txBody>
      </p:sp>
      <p:sp>
        <p:nvSpPr>
          <p:cNvPr name="TextBox 15" id="15"/>
          <p:cNvSpPr txBox="true"/>
          <p:nvPr/>
        </p:nvSpPr>
        <p:spPr>
          <a:xfrm rot="0">
            <a:off x="2977725" y="3867150"/>
            <a:ext cx="12823822" cy="2034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Slimes and skeletons will try to dodge the player’s attacks by moving far away to minimalize inflicted damage.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3131645" y="3059436"/>
            <a:ext cx="12823822" cy="40919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In a village, a farmer was living peacefully with his farm and house. One day, he discovered his land was under siege by hordes of mischievous slimes and relentless skeletons. To protect his home, the farmer armed himself with weapons and decided to fight back against the enemies.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WEATHER</a:t>
            </a:r>
          </a:p>
        </p:txBody>
      </p:sp>
      <p:sp>
        <p:nvSpPr>
          <p:cNvPr name="TextBox 15" id="15"/>
          <p:cNvSpPr txBox="true"/>
          <p:nvPr/>
        </p:nvSpPr>
        <p:spPr>
          <a:xfrm rot="0">
            <a:off x="2977725" y="3867150"/>
            <a:ext cx="12823822" cy="47777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The weather in the game can be randomly rainy or sunny. </a:t>
            </a:r>
          </a:p>
          <a:p>
            <a:pPr algn="l">
              <a:lnSpc>
                <a:spcPts val="5460"/>
              </a:lnSpc>
            </a:pPr>
          </a:p>
          <a:p>
            <a:pPr algn="l">
              <a:lnSpc>
                <a:spcPts val="5460"/>
              </a:lnSpc>
            </a:pPr>
            <a:r>
              <a:rPr lang="en-US" sz="3900">
                <a:solidFill>
                  <a:srgbClr val="FFFFFF"/>
                </a:solidFill>
                <a:latin typeface="Canva Sans"/>
                <a:ea typeface="Canva Sans"/>
                <a:cs typeface="Canva Sans"/>
                <a:sym typeface="Canva Sans"/>
              </a:rPr>
              <a:t>When rainy, these things happen:</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Deterioration progresses of plants are delayed</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Walking speed is reduced</a:t>
            </a:r>
          </a:p>
          <a:p>
            <a:pPr algn="l" marL="842110" indent="-421055" lvl="1">
              <a:lnSpc>
                <a:spcPts val="5460"/>
              </a:lnSpc>
              <a:spcBef>
                <a:spcPct val="0"/>
              </a:spcBef>
              <a:buFont typeface="Arial"/>
              <a:buChar char="•"/>
            </a:pPr>
            <a:r>
              <a:rPr lang="en-US" sz="3900">
                <a:solidFill>
                  <a:srgbClr val="FFFFFF"/>
                </a:solidFill>
                <a:latin typeface="Canva Sans"/>
                <a:ea typeface="Canva Sans"/>
                <a:cs typeface="Canva Sans"/>
                <a:sym typeface="Canva Sans"/>
              </a:rPr>
              <a:t>The sky is slightly darker</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WEATHER</a:t>
            </a:r>
          </a:p>
        </p:txBody>
      </p:sp>
      <p:pic>
        <p:nvPicPr>
          <p:cNvPr name="Picture 15" id="15"/>
          <p:cNvPicPr>
            <a:picLocks noChangeAspect="true"/>
          </p:cNvPicPr>
          <p:nvPr>
            <a:videoFile r:link="rId17"/>
          </p:nvPr>
        </p:nvPicPr>
        <p:blipFill>
          <a:blip r:embed="rId16"/>
          <a:stretch>
            <a:fillRect/>
          </a:stretch>
        </p:blipFill>
        <p:spPr>
          <a:xfrm rot="0">
            <a:off x="3586403" y="3012743"/>
            <a:ext cx="10981372" cy="6172200"/>
          </a:xfrm>
          <a:prstGeom prst="rect">
            <a:avLst/>
          </a:prstGeom>
        </p:spPr>
      </p:pic>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10676243" y="5249401"/>
            <a:ext cx="15223515" cy="5037599"/>
          </a:xfrm>
          <a:custGeom>
            <a:avLst/>
            <a:gdLst/>
            <a:ahLst/>
            <a:cxnLst/>
            <a:rect r="r" b="b" t="t" l="l"/>
            <a:pathLst>
              <a:path h="5037599" w="15223515">
                <a:moveTo>
                  <a:pt x="0" y="0"/>
                </a:moveTo>
                <a:lnTo>
                  <a:pt x="15223514" y="0"/>
                </a:lnTo>
                <a:lnTo>
                  <a:pt x="15223514" y="5037599"/>
                </a:lnTo>
                <a:lnTo>
                  <a:pt x="0" y="5037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02401" y="6317708"/>
            <a:ext cx="5730184" cy="2000355"/>
          </a:xfrm>
          <a:custGeom>
            <a:avLst/>
            <a:gdLst/>
            <a:ahLst/>
            <a:cxnLst/>
            <a:rect r="r" b="b" t="t" l="l"/>
            <a:pathLst>
              <a:path h="2000355" w="5730184">
                <a:moveTo>
                  <a:pt x="0" y="0"/>
                </a:moveTo>
                <a:lnTo>
                  <a:pt x="5730184" y="0"/>
                </a:lnTo>
                <a:lnTo>
                  <a:pt x="5730184" y="2000355"/>
                </a:lnTo>
                <a:lnTo>
                  <a:pt x="0" y="2000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61730" y="1773299"/>
            <a:ext cx="2997570" cy="1046425"/>
          </a:xfrm>
          <a:custGeom>
            <a:avLst/>
            <a:gdLst/>
            <a:ahLst/>
            <a:cxnLst/>
            <a:rect r="r" b="b" t="t" l="l"/>
            <a:pathLst>
              <a:path h="1046425" w="2997570">
                <a:moveTo>
                  <a:pt x="0" y="0"/>
                </a:moveTo>
                <a:lnTo>
                  <a:pt x="2997570" y="0"/>
                </a:lnTo>
                <a:lnTo>
                  <a:pt x="2997570" y="1046425"/>
                </a:lnTo>
                <a:lnTo>
                  <a:pt x="0" y="1046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789447" y="3203767"/>
            <a:ext cx="971068" cy="971068"/>
          </a:xfrm>
          <a:custGeom>
            <a:avLst/>
            <a:gdLst/>
            <a:ahLst/>
            <a:cxnLst/>
            <a:rect r="r" b="b" t="t" l="l"/>
            <a:pathLst>
              <a:path h="971068" w="971068">
                <a:moveTo>
                  <a:pt x="0" y="0"/>
                </a:moveTo>
                <a:lnTo>
                  <a:pt x="971068" y="0"/>
                </a:lnTo>
                <a:lnTo>
                  <a:pt x="971068" y="971068"/>
                </a:lnTo>
                <a:lnTo>
                  <a:pt x="0" y="971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27149" y="1693410"/>
            <a:ext cx="603101" cy="603101"/>
          </a:xfrm>
          <a:custGeom>
            <a:avLst/>
            <a:gdLst/>
            <a:ahLst/>
            <a:cxnLst/>
            <a:rect r="r" b="b" t="t" l="l"/>
            <a:pathLst>
              <a:path h="603101" w="603101">
                <a:moveTo>
                  <a:pt x="0" y="0"/>
                </a:moveTo>
                <a:lnTo>
                  <a:pt x="603102" y="0"/>
                </a:lnTo>
                <a:lnTo>
                  <a:pt x="603102" y="603102"/>
                </a:lnTo>
                <a:lnTo>
                  <a:pt x="0" y="6031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635451" y="922458"/>
            <a:ext cx="1374054" cy="1374054"/>
          </a:xfrm>
          <a:custGeom>
            <a:avLst/>
            <a:gdLst/>
            <a:ahLst/>
            <a:cxnLst/>
            <a:rect r="r" b="b" t="t" l="l"/>
            <a:pathLst>
              <a:path h="1374054" w="1374054">
                <a:moveTo>
                  <a:pt x="0" y="0"/>
                </a:moveTo>
                <a:lnTo>
                  <a:pt x="1374054" y="0"/>
                </a:lnTo>
                <a:lnTo>
                  <a:pt x="1374054" y="1374054"/>
                </a:lnTo>
                <a:lnTo>
                  <a:pt x="0" y="1374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765674" y="3866723"/>
            <a:ext cx="14509307" cy="1384935"/>
          </a:xfrm>
          <a:prstGeom prst="rect">
            <a:avLst/>
          </a:prstGeom>
        </p:spPr>
        <p:txBody>
          <a:bodyPr anchor="t" rtlCol="false" tIns="0" lIns="0" bIns="0" rIns="0">
            <a:spAutoFit/>
          </a:bodyPr>
          <a:lstStyle/>
          <a:p>
            <a:pPr algn="l">
              <a:lnSpc>
                <a:spcPts val="10169"/>
              </a:lnSpc>
            </a:pPr>
            <a:r>
              <a:rPr lang="en-US" sz="9000">
                <a:solidFill>
                  <a:srgbClr val="FFFFFF"/>
                </a:solidFill>
                <a:latin typeface="Arcade Gamer"/>
                <a:ea typeface="Arcade Gamer"/>
                <a:cs typeface="Arcade Gamer"/>
                <a:sym typeface="Arcade Gamer"/>
              </a:rPr>
              <a:t>4. graphIc assets</a:t>
            </a:r>
          </a:p>
        </p:txBody>
      </p:sp>
      <p:sp>
        <p:nvSpPr>
          <p:cNvPr name="TextBox 9" id="9"/>
          <p:cNvSpPr txBox="true"/>
          <p:nvPr/>
        </p:nvSpPr>
        <p:spPr>
          <a:xfrm rot="0">
            <a:off x="2321954" y="7208331"/>
            <a:ext cx="7315200" cy="818446"/>
          </a:xfrm>
          <a:prstGeom prst="rect">
            <a:avLst/>
          </a:prstGeom>
        </p:spPr>
        <p:txBody>
          <a:bodyPr anchor="t" rtlCol="false" tIns="0" lIns="0" bIns="0" rIns="0">
            <a:spAutoFit/>
          </a:bodyPr>
          <a:lstStyle/>
          <a:p>
            <a:pPr algn="ctr">
              <a:lnSpc>
                <a:spcPts val="6338"/>
              </a:lnSpc>
            </a:pPr>
            <a:r>
              <a:rPr lang="en-US" sz="4527">
                <a:solidFill>
                  <a:srgbClr val="2E1B5B"/>
                </a:solidFill>
                <a:latin typeface="Poppins Bold"/>
                <a:ea typeface="Poppins Bold"/>
                <a:cs typeface="Poppins Bold"/>
                <a:sym typeface="Poppins Bold"/>
              </a:rPr>
              <a:t>What country is it?</a:t>
            </a:r>
          </a:p>
        </p:txBody>
      </p:sp>
      <p:sp>
        <p:nvSpPr>
          <p:cNvPr name="Freeform 10" id="10"/>
          <p:cNvSpPr/>
          <p:nvPr/>
        </p:nvSpPr>
        <p:spPr>
          <a:xfrm flipH="false" flipV="false" rot="0">
            <a:off x="643224" y="8513701"/>
            <a:ext cx="1374054" cy="1374054"/>
          </a:xfrm>
          <a:custGeom>
            <a:avLst/>
            <a:gdLst/>
            <a:ahLst/>
            <a:cxnLst/>
            <a:rect r="r" b="b" t="t" l="l"/>
            <a:pathLst>
              <a:path h="1374054" w="1374054">
                <a:moveTo>
                  <a:pt x="0" y="0"/>
                </a:moveTo>
                <a:lnTo>
                  <a:pt x="1374054" y="0"/>
                </a:lnTo>
                <a:lnTo>
                  <a:pt x="1374054" y="1374054"/>
                </a:lnTo>
                <a:lnTo>
                  <a:pt x="0" y="1374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558963" y="8026777"/>
            <a:ext cx="918361" cy="918361"/>
          </a:xfrm>
          <a:custGeom>
            <a:avLst/>
            <a:gdLst/>
            <a:ahLst/>
            <a:cxnLst/>
            <a:rect r="r" b="b" t="t" l="l"/>
            <a:pathLst>
              <a:path h="918361" w="918361">
                <a:moveTo>
                  <a:pt x="0" y="0"/>
                </a:moveTo>
                <a:lnTo>
                  <a:pt x="918362" y="0"/>
                </a:lnTo>
                <a:lnTo>
                  <a:pt x="918362" y="918361"/>
                </a:lnTo>
                <a:lnTo>
                  <a:pt x="0" y="9183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5593496" y="4558878"/>
            <a:ext cx="1039088" cy="1950507"/>
          </a:xfrm>
          <a:custGeom>
            <a:avLst/>
            <a:gdLst/>
            <a:ahLst/>
            <a:cxnLst/>
            <a:rect r="r" b="b" t="t" l="l"/>
            <a:pathLst>
              <a:path h="1950507" w="1039088">
                <a:moveTo>
                  <a:pt x="0" y="0"/>
                </a:moveTo>
                <a:lnTo>
                  <a:pt x="1039089" y="0"/>
                </a:lnTo>
                <a:lnTo>
                  <a:pt x="1039089" y="1950507"/>
                </a:lnTo>
                <a:lnTo>
                  <a:pt x="0" y="19505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519544" y="6114370"/>
            <a:ext cx="1039088" cy="1950507"/>
          </a:xfrm>
          <a:custGeom>
            <a:avLst/>
            <a:gdLst/>
            <a:ahLst/>
            <a:cxnLst/>
            <a:rect r="r" b="b" t="t" l="l"/>
            <a:pathLst>
              <a:path h="1950507" w="1039088">
                <a:moveTo>
                  <a:pt x="0" y="0"/>
                </a:moveTo>
                <a:lnTo>
                  <a:pt x="1039088" y="0"/>
                </a:lnTo>
                <a:lnTo>
                  <a:pt x="1039088" y="1950507"/>
                </a:lnTo>
                <a:lnTo>
                  <a:pt x="0" y="19505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All assets are taken from free assets on </a:t>
            </a:r>
            <a:r>
              <a:rPr lang="en-US" sz="3399" u="sng">
                <a:solidFill>
                  <a:srgbClr val="FFFFFF"/>
                </a:solidFill>
                <a:latin typeface="Canva Sans"/>
                <a:ea typeface="Canva Sans"/>
                <a:cs typeface="Canva Sans"/>
                <a:sym typeface="Canva Sans"/>
                <a:hlinkClick r:id="rId16" tooltip="http://itch.io"/>
              </a:rPr>
              <a:t>itch.io</a:t>
            </a:r>
          </a:p>
        </p:txBody>
      </p:sp>
      <p:sp>
        <p:nvSpPr>
          <p:cNvPr name="Freeform 14" id="14"/>
          <p:cNvSpPr/>
          <p:nvPr/>
        </p:nvSpPr>
        <p:spPr>
          <a:xfrm flipH="false" flipV="false" rot="0">
            <a:off x="2154663" y="4280391"/>
            <a:ext cx="6424719" cy="2676966"/>
          </a:xfrm>
          <a:custGeom>
            <a:avLst/>
            <a:gdLst/>
            <a:ahLst/>
            <a:cxnLst/>
            <a:rect r="r" b="b" t="t" l="l"/>
            <a:pathLst>
              <a:path h="2676966" w="6424719">
                <a:moveTo>
                  <a:pt x="0" y="0"/>
                </a:moveTo>
                <a:lnTo>
                  <a:pt x="6424719" y="0"/>
                </a:lnTo>
                <a:lnTo>
                  <a:pt x="6424719" y="2676966"/>
                </a:lnTo>
                <a:lnTo>
                  <a:pt x="0" y="2676966"/>
                </a:lnTo>
                <a:lnTo>
                  <a:pt x="0" y="0"/>
                </a:lnTo>
                <a:close/>
              </a:path>
            </a:pathLst>
          </a:custGeom>
          <a:blipFill>
            <a:blip r:embed="rId17"/>
            <a:stretch>
              <a:fillRect l="0" t="0" r="0" b="0"/>
            </a:stretch>
          </a:blipFill>
        </p:spPr>
      </p:sp>
      <p:sp>
        <p:nvSpPr>
          <p:cNvPr name="TextBox 15" id="15"/>
          <p:cNvSpPr txBox="true"/>
          <p:nvPr/>
        </p:nvSpPr>
        <p:spPr>
          <a:xfrm rot="0">
            <a:off x="2414223" y="7224057"/>
            <a:ext cx="14469946" cy="1180465"/>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Main asset pack: </a:t>
            </a:r>
            <a:r>
              <a:rPr lang="en-US" sz="3399" u="sng">
                <a:solidFill>
                  <a:srgbClr val="FFFFFF"/>
                </a:solidFill>
                <a:latin typeface="Canva Sans Bold"/>
                <a:ea typeface="Canva Sans Bold"/>
                <a:cs typeface="Canva Sans Bold"/>
                <a:sym typeface="Canva Sans Bold"/>
                <a:hlinkClick r:id="rId18" tooltip="https://kenmi-art.itch.io/cute-fantasy-rpg"/>
              </a:rPr>
              <a:t>Cute Fantasy Free</a:t>
            </a:r>
            <a:r>
              <a:rPr lang="en-US" sz="3399">
                <a:solidFill>
                  <a:srgbClr val="FFFFFF"/>
                </a:solidFill>
                <a:latin typeface="Canva Sans"/>
                <a:ea typeface="Canva Sans"/>
                <a:cs typeface="Canva Sans"/>
                <a:sym typeface="Canva Sans"/>
              </a:rPr>
              <a:t> (with limited player animations, plants, and weapons)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2913326" y="4680694"/>
            <a:ext cx="2040034" cy="2215899"/>
          </a:xfrm>
          <a:custGeom>
            <a:avLst/>
            <a:gdLst/>
            <a:ahLst/>
            <a:cxnLst/>
            <a:rect r="r" b="b" t="t" l="l"/>
            <a:pathLst>
              <a:path h="2215899" w="2040034">
                <a:moveTo>
                  <a:pt x="0" y="0"/>
                </a:moveTo>
                <a:lnTo>
                  <a:pt x="2040034" y="0"/>
                </a:lnTo>
                <a:lnTo>
                  <a:pt x="2040034" y="2215899"/>
                </a:lnTo>
                <a:lnTo>
                  <a:pt x="0" y="2215899"/>
                </a:lnTo>
                <a:lnTo>
                  <a:pt x="0" y="0"/>
                </a:lnTo>
                <a:close/>
              </a:path>
            </a:pathLst>
          </a:custGeom>
          <a:blipFill>
            <a:blip r:embed="rId16"/>
            <a:stretch>
              <a:fillRect l="0" t="0" r="0" b="0"/>
            </a:stretch>
          </a:blipFill>
        </p:spPr>
      </p:sp>
      <p:sp>
        <p:nvSpPr>
          <p:cNvPr name="Freeform 14" id="14"/>
          <p:cNvSpPr/>
          <p:nvPr/>
        </p:nvSpPr>
        <p:spPr>
          <a:xfrm flipH="false" flipV="false" rot="0">
            <a:off x="5448660" y="4514210"/>
            <a:ext cx="2125819" cy="2382383"/>
          </a:xfrm>
          <a:custGeom>
            <a:avLst/>
            <a:gdLst/>
            <a:ahLst/>
            <a:cxnLst/>
            <a:rect r="r" b="b" t="t" l="l"/>
            <a:pathLst>
              <a:path h="2382383" w="2125819">
                <a:moveTo>
                  <a:pt x="0" y="0"/>
                </a:moveTo>
                <a:lnTo>
                  <a:pt x="2125819" y="0"/>
                </a:lnTo>
                <a:lnTo>
                  <a:pt x="2125819" y="2382383"/>
                </a:lnTo>
                <a:lnTo>
                  <a:pt x="0" y="2382383"/>
                </a:lnTo>
                <a:lnTo>
                  <a:pt x="0" y="0"/>
                </a:lnTo>
                <a:close/>
              </a:path>
            </a:pathLst>
          </a:custGeom>
          <a:blipFill>
            <a:blip r:embed="rId17"/>
            <a:stretch>
              <a:fillRect l="0" t="0" r="0" b="0"/>
            </a:stretch>
          </a:blipFill>
        </p:spPr>
      </p:sp>
      <p:sp>
        <p:nvSpPr>
          <p:cNvPr name="Freeform 15" id="15"/>
          <p:cNvSpPr/>
          <p:nvPr/>
        </p:nvSpPr>
        <p:spPr>
          <a:xfrm flipH="false" flipV="false" rot="0">
            <a:off x="8069779" y="4883561"/>
            <a:ext cx="2432153" cy="2432153"/>
          </a:xfrm>
          <a:custGeom>
            <a:avLst/>
            <a:gdLst/>
            <a:ahLst/>
            <a:cxnLst/>
            <a:rect r="r" b="b" t="t" l="l"/>
            <a:pathLst>
              <a:path h="2432153" w="2432153">
                <a:moveTo>
                  <a:pt x="0" y="0"/>
                </a:moveTo>
                <a:lnTo>
                  <a:pt x="2432152" y="0"/>
                </a:lnTo>
                <a:lnTo>
                  <a:pt x="2432152" y="2432153"/>
                </a:lnTo>
                <a:lnTo>
                  <a:pt x="0" y="2432153"/>
                </a:lnTo>
                <a:lnTo>
                  <a:pt x="0" y="0"/>
                </a:lnTo>
                <a:close/>
              </a:path>
            </a:pathLst>
          </a:custGeom>
          <a:blipFill>
            <a:blip r:embed="rId18"/>
            <a:stretch>
              <a:fillRect l="0" t="0" r="0" b="0"/>
            </a:stretch>
          </a:blipFill>
        </p:spPr>
      </p:sp>
      <p:sp>
        <p:nvSpPr>
          <p:cNvPr name="Freeform 16" id="16"/>
          <p:cNvSpPr/>
          <p:nvPr/>
        </p:nvSpPr>
        <p:spPr>
          <a:xfrm flipH="false" flipV="false" rot="0">
            <a:off x="10686598" y="4851944"/>
            <a:ext cx="2438789" cy="2438789"/>
          </a:xfrm>
          <a:custGeom>
            <a:avLst/>
            <a:gdLst/>
            <a:ahLst/>
            <a:cxnLst/>
            <a:rect r="r" b="b" t="t" l="l"/>
            <a:pathLst>
              <a:path h="2438789" w="2438789">
                <a:moveTo>
                  <a:pt x="0" y="0"/>
                </a:moveTo>
                <a:lnTo>
                  <a:pt x="2438788" y="0"/>
                </a:lnTo>
                <a:lnTo>
                  <a:pt x="2438788" y="2438788"/>
                </a:lnTo>
                <a:lnTo>
                  <a:pt x="0" y="2438788"/>
                </a:lnTo>
                <a:lnTo>
                  <a:pt x="0" y="0"/>
                </a:lnTo>
                <a:close/>
              </a:path>
            </a:pathLst>
          </a:custGeom>
          <a:blipFill>
            <a:blip r:embed="rId19"/>
            <a:stretch>
              <a:fillRect l="0" t="0" r="0" b="0"/>
            </a:stretch>
          </a:blipFill>
        </p:spPr>
      </p:sp>
      <p:sp>
        <p:nvSpPr>
          <p:cNvPr name="TextBox 17" id="17"/>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These assets are taken from </a:t>
            </a:r>
            <a:r>
              <a:rPr lang="en-US" sz="3399" u="sng">
                <a:solidFill>
                  <a:srgbClr val="FFFFFF"/>
                </a:solidFill>
                <a:latin typeface="Canva Sans"/>
                <a:ea typeface="Canva Sans"/>
                <a:cs typeface="Canva Sans"/>
                <a:sym typeface="Canva Sans"/>
                <a:hlinkClick r:id="rId20" tooltip="https://github.com/msikma/pokesprite"/>
              </a:rPr>
              <a:t>https://github.com/msikma/pokesprite</a:t>
            </a:r>
          </a:p>
        </p:txBody>
      </p:sp>
      <p:sp>
        <p:nvSpPr>
          <p:cNvPr name="TextBox 18" id="18"/>
          <p:cNvSpPr txBox="true"/>
          <p:nvPr/>
        </p:nvSpPr>
        <p:spPr>
          <a:xfrm rot="0">
            <a:off x="2414223" y="7224057"/>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Main asset pack: </a:t>
            </a:r>
            <a:r>
              <a:rPr lang="en-US" sz="3399" u="sng">
                <a:solidFill>
                  <a:srgbClr val="FFFFFF"/>
                </a:solidFill>
                <a:latin typeface="Canva Sans"/>
                <a:ea typeface="Canva Sans"/>
                <a:cs typeface="Canva Sans"/>
                <a:sym typeface="Canva Sans"/>
              </a:rPr>
              <a:t>Berry</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10676243" y="5249401"/>
            <a:ext cx="15223515" cy="5037599"/>
          </a:xfrm>
          <a:custGeom>
            <a:avLst/>
            <a:gdLst/>
            <a:ahLst/>
            <a:cxnLst/>
            <a:rect r="r" b="b" t="t" l="l"/>
            <a:pathLst>
              <a:path h="5037599" w="15223515">
                <a:moveTo>
                  <a:pt x="0" y="0"/>
                </a:moveTo>
                <a:lnTo>
                  <a:pt x="15223514" y="0"/>
                </a:lnTo>
                <a:lnTo>
                  <a:pt x="15223514" y="5037599"/>
                </a:lnTo>
                <a:lnTo>
                  <a:pt x="0" y="5037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02401" y="6317708"/>
            <a:ext cx="5730184" cy="2000355"/>
          </a:xfrm>
          <a:custGeom>
            <a:avLst/>
            <a:gdLst/>
            <a:ahLst/>
            <a:cxnLst/>
            <a:rect r="r" b="b" t="t" l="l"/>
            <a:pathLst>
              <a:path h="2000355" w="5730184">
                <a:moveTo>
                  <a:pt x="0" y="0"/>
                </a:moveTo>
                <a:lnTo>
                  <a:pt x="5730184" y="0"/>
                </a:lnTo>
                <a:lnTo>
                  <a:pt x="5730184" y="2000355"/>
                </a:lnTo>
                <a:lnTo>
                  <a:pt x="0" y="2000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61730" y="1773299"/>
            <a:ext cx="2997570" cy="1046425"/>
          </a:xfrm>
          <a:custGeom>
            <a:avLst/>
            <a:gdLst/>
            <a:ahLst/>
            <a:cxnLst/>
            <a:rect r="r" b="b" t="t" l="l"/>
            <a:pathLst>
              <a:path h="1046425" w="2997570">
                <a:moveTo>
                  <a:pt x="0" y="0"/>
                </a:moveTo>
                <a:lnTo>
                  <a:pt x="2997570" y="0"/>
                </a:lnTo>
                <a:lnTo>
                  <a:pt x="2997570" y="1046425"/>
                </a:lnTo>
                <a:lnTo>
                  <a:pt x="0" y="1046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789447" y="3203767"/>
            <a:ext cx="971068" cy="971068"/>
          </a:xfrm>
          <a:custGeom>
            <a:avLst/>
            <a:gdLst/>
            <a:ahLst/>
            <a:cxnLst/>
            <a:rect r="r" b="b" t="t" l="l"/>
            <a:pathLst>
              <a:path h="971068" w="971068">
                <a:moveTo>
                  <a:pt x="0" y="0"/>
                </a:moveTo>
                <a:lnTo>
                  <a:pt x="971068" y="0"/>
                </a:lnTo>
                <a:lnTo>
                  <a:pt x="971068" y="971068"/>
                </a:lnTo>
                <a:lnTo>
                  <a:pt x="0" y="971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27149" y="1693410"/>
            <a:ext cx="603101" cy="603101"/>
          </a:xfrm>
          <a:custGeom>
            <a:avLst/>
            <a:gdLst/>
            <a:ahLst/>
            <a:cxnLst/>
            <a:rect r="r" b="b" t="t" l="l"/>
            <a:pathLst>
              <a:path h="603101" w="603101">
                <a:moveTo>
                  <a:pt x="0" y="0"/>
                </a:moveTo>
                <a:lnTo>
                  <a:pt x="603102" y="0"/>
                </a:lnTo>
                <a:lnTo>
                  <a:pt x="603102" y="603102"/>
                </a:lnTo>
                <a:lnTo>
                  <a:pt x="0" y="6031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635451" y="922458"/>
            <a:ext cx="1374054" cy="1374054"/>
          </a:xfrm>
          <a:custGeom>
            <a:avLst/>
            <a:gdLst/>
            <a:ahLst/>
            <a:cxnLst/>
            <a:rect r="r" b="b" t="t" l="l"/>
            <a:pathLst>
              <a:path h="1374054" w="1374054">
                <a:moveTo>
                  <a:pt x="0" y="0"/>
                </a:moveTo>
                <a:lnTo>
                  <a:pt x="1374054" y="0"/>
                </a:lnTo>
                <a:lnTo>
                  <a:pt x="1374054" y="1374054"/>
                </a:lnTo>
                <a:lnTo>
                  <a:pt x="0" y="1374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765674" y="3866723"/>
            <a:ext cx="14827822" cy="1384935"/>
          </a:xfrm>
          <a:prstGeom prst="rect">
            <a:avLst/>
          </a:prstGeom>
        </p:spPr>
        <p:txBody>
          <a:bodyPr anchor="t" rtlCol="false" tIns="0" lIns="0" bIns="0" rIns="0">
            <a:spAutoFit/>
          </a:bodyPr>
          <a:lstStyle/>
          <a:p>
            <a:pPr algn="l">
              <a:lnSpc>
                <a:spcPts val="10169"/>
              </a:lnSpc>
            </a:pPr>
            <a:r>
              <a:rPr lang="en-US" sz="9000">
                <a:solidFill>
                  <a:srgbClr val="FFFFFF"/>
                </a:solidFill>
                <a:latin typeface="Arcade Gamer"/>
                <a:ea typeface="Arcade Gamer"/>
                <a:cs typeface="Arcade Gamer"/>
                <a:sym typeface="Arcade Gamer"/>
              </a:rPr>
              <a:t>5. ImplementatIon</a:t>
            </a:r>
          </a:p>
        </p:txBody>
      </p:sp>
      <p:sp>
        <p:nvSpPr>
          <p:cNvPr name="TextBox 9" id="9"/>
          <p:cNvSpPr txBox="true"/>
          <p:nvPr/>
        </p:nvSpPr>
        <p:spPr>
          <a:xfrm rot="0">
            <a:off x="2321954" y="7208331"/>
            <a:ext cx="7315200" cy="818446"/>
          </a:xfrm>
          <a:prstGeom prst="rect">
            <a:avLst/>
          </a:prstGeom>
        </p:spPr>
        <p:txBody>
          <a:bodyPr anchor="t" rtlCol="false" tIns="0" lIns="0" bIns="0" rIns="0">
            <a:spAutoFit/>
          </a:bodyPr>
          <a:lstStyle/>
          <a:p>
            <a:pPr algn="ctr">
              <a:lnSpc>
                <a:spcPts val="6338"/>
              </a:lnSpc>
            </a:pPr>
            <a:r>
              <a:rPr lang="en-US" sz="4527">
                <a:solidFill>
                  <a:srgbClr val="2E1B5B"/>
                </a:solidFill>
                <a:latin typeface="Poppins Bold"/>
                <a:ea typeface="Poppins Bold"/>
                <a:cs typeface="Poppins Bold"/>
                <a:sym typeface="Poppins Bold"/>
              </a:rPr>
              <a:t>What country is it?</a:t>
            </a:r>
          </a:p>
        </p:txBody>
      </p:sp>
      <p:sp>
        <p:nvSpPr>
          <p:cNvPr name="Freeform 10" id="10"/>
          <p:cNvSpPr/>
          <p:nvPr/>
        </p:nvSpPr>
        <p:spPr>
          <a:xfrm flipH="false" flipV="false" rot="0">
            <a:off x="643224" y="8513701"/>
            <a:ext cx="1374054" cy="1374054"/>
          </a:xfrm>
          <a:custGeom>
            <a:avLst/>
            <a:gdLst/>
            <a:ahLst/>
            <a:cxnLst/>
            <a:rect r="r" b="b" t="t" l="l"/>
            <a:pathLst>
              <a:path h="1374054" w="1374054">
                <a:moveTo>
                  <a:pt x="0" y="0"/>
                </a:moveTo>
                <a:lnTo>
                  <a:pt x="1374054" y="0"/>
                </a:lnTo>
                <a:lnTo>
                  <a:pt x="1374054" y="1374054"/>
                </a:lnTo>
                <a:lnTo>
                  <a:pt x="0" y="1374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558963" y="8026777"/>
            <a:ext cx="918361" cy="918361"/>
          </a:xfrm>
          <a:custGeom>
            <a:avLst/>
            <a:gdLst/>
            <a:ahLst/>
            <a:cxnLst/>
            <a:rect r="r" b="b" t="t" l="l"/>
            <a:pathLst>
              <a:path h="918361" w="918361">
                <a:moveTo>
                  <a:pt x="0" y="0"/>
                </a:moveTo>
                <a:lnTo>
                  <a:pt x="918362" y="0"/>
                </a:lnTo>
                <a:lnTo>
                  <a:pt x="918362" y="918361"/>
                </a:lnTo>
                <a:lnTo>
                  <a:pt x="0" y="9183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5593496" y="4558878"/>
            <a:ext cx="1039088" cy="1950507"/>
          </a:xfrm>
          <a:custGeom>
            <a:avLst/>
            <a:gdLst/>
            <a:ahLst/>
            <a:cxnLst/>
            <a:rect r="r" b="b" t="t" l="l"/>
            <a:pathLst>
              <a:path h="1950507" w="1039088">
                <a:moveTo>
                  <a:pt x="0" y="0"/>
                </a:moveTo>
                <a:lnTo>
                  <a:pt x="1039089" y="0"/>
                </a:lnTo>
                <a:lnTo>
                  <a:pt x="1039089" y="1950507"/>
                </a:lnTo>
                <a:lnTo>
                  <a:pt x="0" y="19505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519544" y="6114370"/>
            <a:ext cx="1039088" cy="1950507"/>
          </a:xfrm>
          <a:custGeom>
            <a:avLst/>
            <a:gdLst/>
            <a:ahLst/>
            <a:cxnLst/>
            <a:rect r="r" b="b" t="t" l="l"/>
            <a:pathLst>
              <a:path h="1950507" w="1039088">
                <a:moveTo>
                  <a:pt x="0" y="0"/>
                </a:moveTo>
                <a:lnTo>
                  <a:pt x="1039088" y="0"/>
                </a:lnTo>
                <a:lnTo>
                  <a:pt x="1039088" y="1950507"/>
                </a:lnTo>
                <a:lnTo>
                  <a:pt x="0" y="19505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Player moVING</a:t>
            </a:r>
          </a:p>
        </p:txBody>
      </p:sp>
      <p:sp>
        <p:nvSpPr>
          <p:cNvPr name="TextBox 13" id="13"/>
          <p:cNvSpPr txBox="true"/>
          <p:nvPr/>
        </p:nvSpPr>
        <p:spPr>
          <a:xfrm rot="0">
            <a:off x="2913953" y="2765547"/>
            <a:ext cx="12823822" cy="68351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When idling, the Animator component of the player game object plays the Idle animation according to its current orientation. There are 4 possible orientations: </a:t>
            </a:r>
            <a:r>
              <a:rPr lang="en-US" sz="3900">
                <a:solidFill>
                  <a:srgbClr val="FFFFFF"/>
                </a:solidFill>
                <a:latin typeface="Canva Sans Bold Italics"/>
                <a:ea typeface="Canva Sans Bold Italics"/>
                <a:cs typeface="Canva Sans Bold Italics"/>
                <a:sym typeface="Canva Sans Bold Italics"/>
              </a:rPr>
              <a:t>UP, DOWN, LEFT, RIGHT</a:t>
            </a:r>
            <a:r>
              <a:rPr lang="en-US" sz="3900">
                <a:solidFill>
                  <a:srgbClr val="FFFFFF"/>
                </a:solidFill>
                <a:latin typeface="Canva Sans"/>
                <a:ea typeface="Canva Sans"/>
                <a:cs typeface="Canva Sans"/>
                <a:sym typeface="Canva Sans"/>
              </a:rPr>
              <a:t>. If the pressed (or held) key is different from the current orientation, a function for switching has to run first before the player starts moving (if the key is being held).</a:t>
            </a:r>
          </a:p>
          <a:p>
            <a:pPr algn="l">
              <a:lnSpc>
                <a:spcPts val="5460"/>
              </a:lnSpc>
            </a:pPr>
          </a:p>
          <a:p>
            <a:pPr algn="l">
              <a:lnSpc>
                <a:spcPts val="5460"/>
              </a:lnSpc>
              <a:spcBef>
                <a:spcPct val="0"/>
              </a:spcBef>
            </a:pPr>
            <a:r>
              <a:rPr lang="en-US" sz="3900">
                <a:solidFill>
                  <a:srgbClr val="FFFFFF"/>
                </a:solidFill>
                <a:latin typeface="Canva Sans"/>
                <a:ea typeface="Canva Sans"/>
                <a:cs typeface="Canva Sans"/>
                <a:sym typeface="Canva Sans"/>
              </a:rPr>
              <a:t>The game also detects when holding a key (instead of just pressing), the player will start moving.</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PLANT MANAGER</a:t>
            </a:r>
          </a:p>
        </p:txBody>
      </p:sp>
      <p:sp>
        <p:nvSpPr>
          <p:cNvPr name="TextBox 15" id="15"/>
          <p:cNvSpPr txBox="true"/>
          <p:nvPr/>
        </p:nvSpPr>
        <p:spPr>
          <a:xfrm rot="0">
            <a:off x="2977725" y="3867150"/>
            <a:ext cx="12823822" cy="54635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Planted plants are stored in a dictionary with keys being Vector3Int, indicating positions of plants on the </a:t>
            </a:r>
            <a:r>
              <a:rPr lang="en-US" sz="3900">
                <a:solidFill>
                  <a:srgbClr val="FFFFFF"/>
                </a:solidFill>
                <a:latin typeface="Canva Sans Bold"/>
                <a:ea typeface="Canva Sans Bold"/>
                <a:cs typeface="Canva Sans Bold"/>
                <a:sym typeface="Canva Sans Bold"/>
              </a:rPr>
              <a:t>Plant</a:t>
            </a:r>
            <a:r>
              <a:rPr lang="en-US" sz="3900">
                <a:solidFill>
                  <a:srgbClr val="FFFFFF"/>
                </a:solidFill>
                <a:latin typeface="Canva Sans"/>
                <a:ea typeface="Canva Sans"/>
                <a:cs typeface="Canva Sans"/>
                <a:sym typeface="Canva Sans"/>
              </a:rPr>
              <a:t> tilemap.</a:t>
            </a:r>
          </a:p>
          <a:p>
            <a:pPr algn="l">
              <a:lnSpc>
                <a:spcPts val="5460"/>
              </a:lnSpc>
            </a:pPr>
          </a:p>
          <a:p>
            <a:pPr algn="l">
              <a:lnSpc>
                <a:spcPts val="5460"/>
              </a:lnSpc>
              <a:spcBef>
                <a:spcPct val="0"/>
              </a:spcBef>
            </a:pPr>
            <a:r>
              <a:rPr lang="en-US" sz="3900">
                <a:solidFill>
                  <a:srgbClr val="FFFFFF"/>
                </a:solidFill>
                <a:latin typeface="Canva Sans Bold"/>
                <a:ea typeface="Canva Sans Bold"/>
                <a:cs typeface="Canva Sans Bold"/>
                <a:sym typeface="Canva Sans Bold"/>
              </a:rPr>
              <a:t>The next deteriorating time</a:t>
            </a:r>
            <a:r>
              <a:rPr lang="en-US" sz="3900">
                <a:solidFill>
                  <a:srgbClr val="FFFFFF"/>
                </a:solidFill>
                <a:latin typeface="Canva Sans"/>
                <a:ea typeface="Canva Sans"/>
                <a:cs typeface="Canva Sans"/>
                <a:sym typeface="Canva Sans"/>
              </a:rPr>
              <a:t> and </a:t>
            </a:r>
            <a:r>
              <a:rPr lang="en-US" sz="3900">
                <a:solidFill>
                  <a:srgbClr val="FFFFFF"/>
                </a:solidFill>
                <a:latin typeface="Canva Sans Bold"/>
                <a:ea typeface="Canva Sans Bold"/>
                <a:cs typeface="Canva Sans Bold"/>
                <a:sym typeface="Canva Sans Bold"/>
              </a:rPr>
              <a:t>the next leveling up time</a:t>
            </a:r>
            <a:r>
              <a:rPr lang="en-US" sz="3900">
                <a:solidFill>
                  <a:srgbClr val="FFFFFF"/>
                </a:solidFill>
                <a:latin typeface="Canva Sans"/>
                <a:ea typeface="Canva Sans"/>
                <a:cs typeface="Canva Sans"/>
                <a:sym typeface="Canva Sans"/>
              </a:rPr>
              <a:t> are stored and they’re checked in the FixedUpdate to ensure the plants level up or get deteriorated accordingly.</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PLANT MANAGER</a:t>
            </a:r>
          </a:p>
        </p:txBody>
      </p:sp>
      <p:sp>
        <p:nvSpPr>
          <p:cNvPr name="TextBox 15" id="15"/>
          <p:cNvSpPr txBox="true"/>
          <p:nvPr/>
        </p:nvSpPr>
        <p:spPr>
          <a:xfrm rot="0">
            <a:off x="2977725" y="3867150"/>
            <a:ext cx="12823822" cy="2034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When the player waters a plant, the Time value for </a:t>
            </a:r>
            <a:r>
              <a:rPr lang="en-US" sz="3900">
                <a:solidFill>
                  <a:srgbClr val="FFFFFF"/>
                </a:solidFill>
                <a:latin typeface="Canva Sans Bold"/>
                <a:ea typeface="Canva Sans Bold"/>
                <a:cs typeface="Canva Sans Bold"/>
                <a:sym typeface="Canva Sans Bold"/>
              </a:rPr>
              <a:t>The next deteriorating time</a:t>
            </a:r>
            <a:r>
              <a:rPr lang="en-US" sz="3900">
                <a:solidFill>
                  <a:srgbClr val="FFFFFF"/>
                </a:solidFill>
                <a:latin typeface="Canva Sans"/>
                <a:ea typeface="Canva Sans"/>
                <a:cs typeface="Canva Sans"/>
                <a:sym typeface="Canva Sans"/>
              </a:rPr>
              <a:t> is added, making the deterioration slower.</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2087069" y="3487291"/>
            <a:ext cx="4256751" cy="4602706"/>
          </a:xfrm>
          <a:custGeom>
            <a:avLst/>
            <a:gdLst/>
            <a:ahLst/>
            <a:cxnLst/>
            <a:rect r="r" b="b" t="t" l="l"/>
            <a:pathLst>
              <a:path h="4602706" w="4256751">
                <a:moveTo>
                  <a:pt x="0" y="0"/>
                </a:moveTo>
                <a:lnTo>
                  <a:pt x="4256751" y="0"/>
                </a:lnTo>
                <a:lnTo>
                  <a:pt x="4256751" y="4602706"/>
                </a:lnTo>
                <a:lnTo>
                  <a:pt x="0" y="4602706"/>
                </a:lnTo>
                <a:lnTo>
                  <a:pt x="0" y="0"/>
                </a:lnTo>
                <a:close/>
              </a:path>
            </a:pathLst>
          </a:custGeom>
          <a:blipFill>
            <a:blip r:embed="rId16"/>
            <a:stretch>
              <a:fillRect l="0" t="0" r="0" b="0"/>
            </a:stretch>
          </a:blipFill>
        </p:spPr>
      </p:sp>
      <p:sp>
        <p:nvSpPr>
          <p:cNvPr name="TextBox 14" id="14"/>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FOOTPRINT</a:t>
            </a:r>
          </a:p>
        </p:txBody>
      </p:sp>
      <p:sp>
        <p:nvSpPr>
          <p:cNvPr name="TextBox 16" id="16"/>
          <p:cNvSpPr txBox="true"/>
          <p:nvPr/>
        </p:nvSpPr>
        <p:spPr>
          <a:xfrm rot="0">
            <a:off x="2510133" y="2739503"/>
            <a:ext cx="9123514" cy="68351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Every tile is associated with a footprint tile.</a:t>
            </a:r>
          </a:p>
          <a:p>
            <a:pPr algn="l">
              <a:lnSpc>
                <a:spcPts val="5460"/>
              </a:lnSpc>
            </a:pPr>
          </a:p>
          <a:p>
            <a:pPr algn="l">
              <a:lnSpc>
                <a:spcPts val="5460"/>
              </a:lnSpc>
              <a:spcBef>
                <a:spcPct val="0"/>
              </a:spcBef>
            </a:pPr>
            <a:r>
              <a:rPr lang="en-US" sz="3900">
                <a:solidFill>
                  <a:srgbClr val="FFFFFF"/>
                </a:solidFill>
                <a:latin typeface="Canva Sans"/>
                <a:ea typeface="Canva Sans"/>
                <a:cs typeface="Canva Sans"/>
                <a:sym typeface="Canva Sans"/>
              </a:rPr>
              <a:t>The game saves the current position to </a:t>
            </a:r>
            <a:r>
              <a:rPr lang="en-US" sz="3900">
                <a:solidFill>
                  <a:srgbClr val="FFFFFF"/>
                </a:solidFill>
                <a:latin typeface="Canva Sans Bold"/>
                <a:ea typeface="Canva Sans Bold"/>
                <a:cs typeface="Canva Sans Bold"/>
                <a:sym typeface="Canva Sans Bold"/>
              </a:rPr>
              <a:t>lastPosition when the player arrives at that position</a:t>
            </a:r>
            <a:r>
              <a:rPr lang="en-US" sz="3900">
                <a:solidFill>
                  <a:srgbClr val="FFFFFF"/>
                </a:solidFill>
                <a:latin typeface="Canva Sans"/>
                <a:ea typeface="Canva Sans"/>
                <a:cs typeface="Canva Sans"/>
                <a:sym typeface="Canva Sans"/>
              </a:rPr>
              <a:t>. When the player moves (lastPosition != currentPosition), a new object storing footprint information (position, time) is pushed to a queue.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10676243" y="5249401"/>
            <a:ext cx="15223515" cy="5037599"/>
          </a:xfrm>
          <a:custGeom>
            <a:avLst/>
            <a:gdLst/>
            <a:ahLst/>
            <a:cxnLst/>
            <a:rect r="r" b="b" t="t" l="l"/>
            <a:pathLst>
              <a:path h="5037599" w="15223515">
                <a:moveTo>
                  <a:pt x="0" y="0"/>
                </a:moveTo>
                <a:lnTo>
                  <a:pt x="15223514" y="0"/>
                </a:lnTo>
                <a:lnTo>
                  <a:pt x="15223514" y="5037599"/>
                </a:lnTo>
                <a:lnTo>
                  <a:pt x="0" y="5037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02401" y="6317708"/>
            <a:ext cx="5730184" cy="2000355"/>
          </a:xfrm>
          <a:custGeom>
            <a:avLst/>
            <a:gdLst/>
            <a:ahLst/>
            <a:cxnLst/>
            <a:rect r="r" b="b" t="t" l="l"/>
            <a:pathLst>
              <a:path h="2000355" w="5730184">
                <a:moveTo>
                  <a:pt x="0" y="0"/>
                </a:moveTo>
                <a:lnTo>
                  <a:pt x="5730184" y="0"/>
                </a:lnTo>
                <a:lnTo>
                  <a:pt x="5730184" y="2000355"/>
                </a:lnTo>
                <a:lnTo>
                  <a:pt x="0" y="2000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61730" y="1773299"/>
            <a:ext cx="2997570" cy="1046425"/>
          </a:xfrm>
          <a:custGeom>
            <a:avLst/>
            <a:gdLst/>
            <a:ahLst/>
            <a:cxnLst/>
            <a:rect r="r" b="b" t="t" l="l"/>
            <a:pathLst>
              <a:path h="1046425" w="2997570">
                <a:moveTo>
                  <a:pt x="0" y="0"/>
                </a:moveTo>
                <a:lnTo>
                  <a:pt x="2997570" y="0"/>
                </a:lnTo>
                <a:lnTo>
                  <a:pt x="2997570" y="1046425"/>
                </a:lnTo>
                <a:lnTo>
                  <a:pt x="0" y="1046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281959" y="3822640"/>
            <a:ext cx="971068" cy="971068"/>
          </a:xfrm>
          <a:custGeom>
            <a:avLst/>
            <a:gdLst/>
            <a:ahLst/>
            <a:cxnLst/>
            <a:rect r="r" b="b" t="t" l="l"/>
            <a:pathLst>
              <a:path h="971068" w="971068">
                <a:moveTo>
                  <a:pt x="0" y="0"/>
                </a:moveTo>
                <a:lnTo>
                  <a:pt x="971068" y="0"/>
                </a:lnTo>
                <a:lnTo>
                  <a:pt x="971068" y="971068"/>
                </a:lnTo>
                <a:lnTo>
                  <a:pt x="0" y="971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27149" y="1693410"/>
            <a:ext cx="603101" cy="603101"/>
          </a:xfrm>
          <a:custGeom>
            <a:avLst/>
            <a:gdLst/>
            <a:ahLst/>
            <a:cxnLst/>
            <a:rect r="r" b="b" t="t" l="l"/>
            <a:pathLst>
              <a:path h="603101" w="603101">
                <a:moveTo>
                  <a:pt x="0" y="0"/>
                </a:moveTo>
                <a:lnTo>
                  <a:pt x="603102" y="0"/>
                </a:lnTo>
                <a:lnTo>
                  <a:pt x="603102" y="603102"/>
                </a:lnTo>
                <a:lnTo>
                  <a:pt x="0" y="6031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635451" y="922458"/>
            <a:ext cx="1374054" cy="1374054"/>
          </a:xfrm>
          <a:custGeom>
            <a:avLst/>
            <a:gdLst/>
            <a:ahLst/>
            <a:cxnLst/>
            <a:rect r="r" b="b" t="t" l="l"/>
            <a:pathLst>
              <a:path h="1374054" w="1374054">
                <a:moveTo>
                  <a:pt x="0" y="0"/>
                </a:moveTo>
                <a:lnTo>
                  <a:pt x="1374054" y="0"/>
                </a:lnTo>
                <a:lnTo>
                  <a:pt x="1374054" y="1374054"/>
                </a:lnTo>
                <a:lnTo>
                  <a:pt x="0" y="1374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028700" y="3864466"/>
            <a:ext cx="10545913" cy="1384935"/>
          </a:xfrm>
          <a:prstGeom prst="rect">
            <a:avLst/>
          </a:prstGeom>
        </p:spPr>
        <p:txBody>
          <a:bodyPr anchor="t" rtlCol="false" tIns="0" lIns="0" bIns="0" rIns="0">
            <a:spAutoFit/>
          </a:bodyPr>
          <a:lstStyle/>
          <a:p>
            <a:pPr algn="l">
              <a:lnSpc>
                <a:spcPts val="10169"/>
              </a:lnSpc>
            </a:pPr>
            <a:r>
              <a:rPr lang="en-US" sz="9000">
                <a:solidFill>
                  <a:srgbClr val="FFFFFF"/>
                </a:solidFill>
                <a:latin typeface="Arcade Gamer"/>
                <a:ea typeface="Arcade Gamer"/>
                <a:cs typeface="Arcade Gamer"/>
                <a:sym typeface="Arcade Gamer"/>
              </a:rPr>
              <a:t>2. GAMEPLAY</a:t>
            </a:r>
          </a:p>
        </p:txBody>
      </p:sp>
      <p:sp>
        <p:nvSpPr>
          <p:cNvPr name="TextBox 9" id="9"/>
          <p:cNvSpPr txBox="true"/>
          <p:nvPr/>
        </p:nvSpPr>
        <p:spPr>
          <a:xfrm rot="0">
            <a:off x="2321954" y="7208331"/>
            <a:ext cx="7315200" cy="818446"/>
          </a:xfrm>
          <a:prstGeom prst="rect">
            <a:avLst/>
          </a:prstGeom>
        </p:spPr>
        <p:txBody>
          <a:bodyPr anchor="t" rtlCol="false" tIns="0" lIns="0" bIns="0" rIns="0">
            <a:spAutoFit/>
          </a:bodyPr>
          <a:lstStyle/>
          <a:p>
            <a:pPr algn="ctr">
              <a:lnSpc>
                <a:spcPts val="6338"/>
              </a:lnSpc>
            </a:pPr>
            <a:r>
              <a:rPr lang="en-US" sz="4527">
                <a:solidFill>
                  <a:srgbClr val="2E1B5B"/>
                </a:solidFill>
                <a:latin typeface="Poppins Bold"/>
                <a:ea typeface="Poppins Bold"/>
                <a:cs typeface="Poppins Bold"/>
                <a:sym typeface="Poppins Bold"/>
              </a:rPr>
              <a:t>What country is it?</a:t>
            </a:r>
          </a:p>
        </p:txBody>
      </p:sp>
      <p:sp>
        <p:nvSpPr>
          <p:cNvPr name="Freeform 10" id="10"/>
          <p:cNvSpPr/>
          <p:nvPr/>
        </p:nvSpPr>
        <p:spPr>
          <a:xfrm flipH="false" flipV="false" rot="0">
            <a:off x="643224" y="8513701"/>
            <a:ext cx="1374054" cy="1374054"/>
          </a:xfrm>
          <a:custGeom>
            <a:avLst/>
            <a:gdLst/>
            <a:ahLst/>
            <a:cxnLst/>
            <a:rect r="r" b="b" t="t" l="l"/>
            <a:pathLst>
              <a:path h="1374054" w="1374054">
                <a:moveTo>
                  <a:pt x="0" y="0"/>
                </a:moveTo>
                <a:lnTo>
                  <a:pt x="1374054" y="0"/>
                </a:lnTo>
                <a:lnTo>
                  <a:pt x="1374054" y="1374054"/>
                </a:lnTo>
                <a:lnTo>
                  <a:pt x="0" y="1374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558963" y="8026777"/>
            <a:ext cx="918361" cy="918361"/>
          </a:xfrm>
          <a:custGeom>
            <a:avLst/>
            <a:gdLst/>
            <a:ahLst/>
            <a:cxnLst/>
            <a:rect r="r" b="b" t="t" l="l"/>
            <a:pathLst>
              <a:path h="918361" w="918361">
                <a:moveTo>
                  <a:pt x="0" y="0"/>
                </a:moveTo>
                <a:lnTo>
                  <a:pt x="918362" y="0"/>
                </a:lnTo>
                <a:lnTo>
                  <a:pt x="918362" y="918361"/>
                </a:lnTo>
                <a:lnTo>
                  <a:pt x="0" y="9183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5593496" y="4558878"/>
            <a:ext cx="1039088" cy="1950507"/>
          </a:xfrm>
          <a:custGeom>
            <a:avLst/>
            <a:gdLst/>
            <a:ahLst/>
            <a:cxnLst/>
            <a:rect r="r" b="b" t="t" l="l"/>
            <a:pathLst>
              <a:path h="1950507" w="1039088">
                <a:moveTo>
                  <a:pt x="0" y="0"/>
                </a:moveTo>
                <a:lnTo>
                  <a:pt x="1039089" y="0"/>
                </a:lnTo>
                <a:lnTo>
                  <a:pt x="1039089" y="1950507"/>
                </a:lnTo>
                <a:lnTo>
                  <a:pt x="0" y="19505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519544" y="6114370"/>
            <a:ext cx="1039088" cy="1950507"/>
          </a:xfrm>
          <a:custGeom>
            <a:avLst/>
            <a:gdLst/>
            <a:ahLst/>
            <a:cxnLst/>
            <a:rect r="r" b="b" t="t" l="l"/>
            <a:pathLst>
              <a:path h="1950507" w="1039088">
                <a:moveTo>
                  <a:pt x="0" y="0"/>
                </a:moveTo>
                <a:lnTo>
                  <a:pt x="1039088" y="0"/>
                </a:lnTo>
                <a:lnTo>
                  <a:pt x="1039088" y="1950507"/>
                </a:lnTo>
                <a:lnTo>
                  <a:pt x="0" y="19505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FOOTPRINT</a:t>
            </a:r>
          </a:p>
        </p:txBody>
      </p:sp>
      <p:sp>
        <p:nvSpPr>
          <p:cNvPr name="TextBox 15" id="15"/>
          <p:cNvSpPr txBox="true"/>
          <p:nvPr/>
        </p:nvSpPr>
        <p:spPr>
          <a:xfrm rot="0">
            <a:off x="2260893" y="3182237"/>
            <a:ext cx="13983635" cy="5463528"/>
          </a:xfrm>
          <a:prstGeom prst="rect">
            <a:avLst/>
          </a:prstGeom>
        </p:spPr>
        <p:txBody>
          <a:bodyPr anchor="t" rtlCol="false" tIns="0" lIns="0" bIns="0" rIns="0">
            <a:spAutoFit/>
          </a:bodyPr>
          <a:lstStyle/>
          <a:p>
            <a:pPr algn="just">
              <a:lnSpc>
                <a:spcPts val="5460"/>
              </a:lnSpc>
              <a:spcBef>
                <a:spcPct val="0"/>
              </a:spcBef>
            </a:pPr>
            <a:r>
              <a:rPr lang="en-US" sz="3900">
                <a:solidFill>
                  <a:srgbClr val="FFFFFF"/>
                </a:solidFill>
                <a:latin typeface="Canva Sans"/>
                <a:ea typeface="Canva Sans"/>
                <a:cs typeface="Canva Sans"/>
                <a:sym typeface="Canva Sans"/>
              </a:rPr>
              <a:t>A footprint disappears after 10 seconds. In </a:t>
            </a:r>
            <a:r>
              <a:rPr lang="en-US" sz="3900">
                <a:solidFill>
                  <a:srgbClr val="FFFFFF"/>
                </a:solidFill>
                <a:latin typeface="Canva Sans Bold"/>
                <a:ea typeface="Canva Sans Bold"/>
                <a:cs typeface="Canva Sans Bold"/>
                <a:sym typeface="Canva Sans Bold"/>
              </a:rPr>
              <a:t>FixedUpdate</a:t>
            </a:r>
            <a:r>
              <a:rPr lang="en-US" sz="3900">
                <a:solidFill>
                  <a:srgbClr val="FFFFFF"/>
                </a:solidFill>
                <a:latin typeface="Canva Sans"/>
                <a:ea typeface="Canva Sans"/>
                <a:cs typeface="Canva Sans"/>
                <a:sym typeface="Canva Sans"/>
              </a:rPr>
              <a:t>, the game tries to dequeue and make the footprint disappear </a:t>
            </a:r>
            <a:r>
              <a:rPr lang="en-US" sz="3900">
                <a:solidFill>
                  <a:srgbClr val="FFFFFF"/>
                </a:solidFill>
                <a:latin typeface="Canva Sans Bold Italics"/>
                <a:ea typeface="Canva Sans Bold Italics"/>
                <a:cs typeface="Canva Sans Bold Italics"/>
                <a:sym typeface="Canva Sans Bold Italics"/>
              </a:rPr>
              <a:t>as far as possible</a:t>
            </a:r>
            <a:r>
              <a:rPr lang="en-US" sz="3900">
                <a:solidFill>
                  <a:srgbClr val="FFFFFF"/>
                </a:solidFill>
                <a:latin typeface="Canva Sans"/>
                <a:ea typeface="Canva Sans"/>
                <a:cs typeface="Canva Sans"/>
                <a:sym typeface="Canva Sans"/>
              </a:rPr>
              <a:t>, meaning that when the current top item of the queue does not meet that requirement to disappear, it can stop dequeuing (because for a FIFO queue data structure, if the current top item has not been there long enough, later items are also certain to not meet this requirement). </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3" id="13"/>
          <p:cNvGrpSpPr/>
          <p:nvPr/>
        </p:nvGrpSpPr>
        <p:grpSpPr>
          <a:xfrm rot="0">
            <a:off x="7799322" y="5401540"/>
            <a:ext cx="1938375" cy="1768341"/>
            <a:chOff x="0" y="0"/>
            <a:chExt cx="510518" cy="465736"/>
          </a:xfrm>
        </p:grpSpPr>
        <p:sp>
          <p:nvSpPr>
            <p:cNvPr name="Freeform 14" id="14"/>
            <p:cNvSpPr/>
            <p:nvPr/>
          </p:nvSpPr>
          <p:spPr>
            <a:xfrm flipH="false" flipV="false" rot="0">
              <a:off x="0" y="0"/>
              <a:ext cx="510518" cy="465736"/>
            </a:xfrm>
            <a:custGeom>
              <a:avLst/>
              <a:gdLst/>
              <a:ahLst/>
              <a:cxnLst/>
              <a:rect r="r" b="b" t="t" l="l"/>
              <a:pathLst>
                <a:path h="465736" w="510518">
                  <a:moveTo>
                    <a:pt x="203695" y="0"/>
                  </a:moveTo>
                  <a:lnTo>
                    <a:pt x="306823" y="0"/>
                  </a:lnTo>
                  <a:cubicBezTo>
                    <a:pt x="419321" y="0"/>
                    <a:pt x="510518" y="91198"/>
                    <a:pt x="510518" y="203695"/>
                  </a:cubicBezTo>
                  <a:lnTo>
                    <a:pt x="510518" y="262041"/>
                  </a:lnTo>
                  <a:cubicBezTo>
                    <a:pt x="510518" y="374538"/>
                    <a:pt x="419321" y="465736"/>
                    <a:pt x="306823" y="465736"/>
                  </a:cubicBezTo>
                  <a:lnTo>
                    <a:pt x="203695" y="465736"/>
                  </a:lnTo>
                  <a:cubicBezTo>
                    <a:pt x="91198" y="465736"/>
                    <a:pt x="0" y="374538"/>
                    <a:pt x="0" y="262041"/>
                  </a:cubicBezTo>
                  <a:lnTo>
                    <a:pt x="0" y="203695"/>
                  </a:lnTo>
                  <a:cubicBezTo>
                    <a:pt x="0" y="91198"/>
                    <a:pt x="91198" y="0"/>
                    <a:pt x="203695" y="0"/>
                  </a:cubicBezTo>
                  <a:close/>
                </a:path>
              </a:pathLst>
            </a:custGeom>
            <a:solidFill>
              <a:srgbClr val="006D40"/>
            </a:solidFill>
          </p:spPr>
        </p:sp>
        <p:sp>
          <p:nvSpPr>
            <p:cNvPr name="TextBox 15" id="15"/>
            <p:cNvSpPr txBox="true"/>
            <p:nvPr/>
          </p:nvSpPr>
          <p:spPr>
            <a:xfrm>
              <a:off x="0" y="-47625"/>
              <a:ext cx="510518" cy="513361"/>
            </a:xfrm>
            <a:prstGeom prst="rect">
              <a:avLst/>
            </a:prstGeom>
          </p:spPr>
          <p:txBody>
            <a:bodyPr anchor="ctr" rtlCol="false" tIns="50800" lIns="50800" bIns="50800" rIns="50800"/>
            <a:lstStyle/>
            <a:p>
              <a:pPr algn="ctr">
                <a:lnSpc>
                  <a:spcPts val="3499"/>
                </a:lnSpc>
              </a:pPr>
              <a:r>
                <a:rPr lang="en-US" sz="2499">
                  <a:solidFill>
                    <a:srgbClr val="FFFFFF"/>
                  </a:solidFill>
                  <a:latin typeface="Canva Sans Bold"/>
                  <a:ea typeface="Canva Sans Bold"/>
                  <a:cs typeface="Canva Sans Bold"/>
                  <a:sym typeface="Canva Sans Bold"/>
                </a:rPr>
                <a:t>Unit</a:t>
              </a:r>
            </a:p>
          </p:txBody>
        </p:sp>
      </p:grpSp>
      <p:sp>
        <p:nvSpPr>
          <p:cNvPr name="TextBox 16" id="16"/>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HEALTH</a:t>
            </a:r>
          </a:p>
        </p:txBody>
      </p:sp>
      <p:sp>
        <p:nvSpPr>
          <p:cNvPr name="TextBox 17" id="17"/>
          <p:cNvSpPr txBox="true"/>
          <p:nvPr/>
        </p:nvSpPr>
        <p:spPr>
          <a:xfrm rot="0">
            <a:off x="2414223" y="2850720"/>
            <a:ext cx="13983635" cy="2720328"/>
          </a:xfrm>
          <a:prstGeom prst="rect">
            <a:avLst/>
          </a:prstGeom>
        </p:spPr>
        <p:txBody>
          <a:bodyPr anchor="t" rtlCol="false" tIns="0" lIns="0" bIns="0" rIns="0">
            <a:spAutoFit/>
          </a:bodyPr>
          <a:lstStyle/>
          <a:p>
            <a:pPr algn="just">
              <a:lnSpc>
                <a:spcPts val="5460"/>
              </a:lnSpc>
              <a:spcBef>
                <a:spcPct val="0"/>
              </a:spcBef>
            </a:pPr>
            <a:r>
              <a:rPr lang="en-US" sz="3900">
                <a:solidFill>
                  <a:srgbClr val="FFFFFF"/>
                </a:solidFill>
                <a:latin typeface="Canva Sans"/>
                <a:ea typeface="Canva Sans"/>
                <a:cs typeface="Canva Sans"/>
                <a:sym typeface="Canva Sans"/>
              </a:rPr>
              <a:t>Health is stored in a class called </a:t>
            </a:r>
            <a:r>
              <a:rPr lang="en-US" sz="3900">
                <a:solidFill>
                  <a:srgbClr val="FFFFFF"/>
                </a:solidFill>
                <a:latin typeface="Canva Sans Bold"/>
                <a:ea typeface="Canva Sans Bold"/>
                <a:cs typeface="Canva Sans Bold"/>
                <a:sym typeface="Canva Sans Bold"/>
              </a:rPr>
              <a:t>Unit. </a:t>
            </a:r>
            <a:r>
              <a:rPr lang="en-US" sz="3900">
                <a:solidFill>
                  <a:srgbClr val="FFFFFF"/>
                </a:solidFill>
                <a:latin typeface="Canva Sans"/>
                <a:ea typeface="Canva Sans"/>
                <a:cs typeface="Canva Sans"/>
                <a:sym typeface="Canva Sans"/>
              </a:rPr>
              <a:t>For the player, apart from health, there is information on water amount and money. This is stored in an inherited class called </a:t>
            </a:r>
            <a:r>
              <a:rPr lang="en-US" sz="3900">
                <a:solidFill>
                  <a:srgbClr val="FFFFFF"/>
                </a:solidFill>
                <a:latin typeface="Canva Sans Bold"/>
                <a:ea typeface="Canva Sans Bold"/>
                <a:cs typeface="Canva Sans Bold"/>
                <a:sym typeface="Canva Sans Bold"/>
              </a:rPr>
              <a:t>PlayerUnit</a:t>
            </a:r>
            <a:r>
              <a:rPr lang="en-US" sz="3900">
                <a:solidFill>
                  <a:srgbClr val="FFFFFF"/>
                </a:solidFill>
                <a:latin typeface="Canva Sans"/>
                <a:ea typeface="Canva Sans"/>
                <a:cs typeface="Canva Sans"/>
                <a:sym typeface="Canva Sans"/>
              </a:rPr>
              <a:t>.</a:t>
            </a:r>
          </a:p>
        </p:txBody>
      </p:sp>
      <p:grpSp>
        <p:nvGrpSpPr>
          <p:cNvPr name="Group 18" id="18"/>
          <p:cNvGrpSpPr/>
          <p:nvPr/>
        </p:nvGrpSpPr>
        <p:grpSpPr>
          <a:xfrm rot="0">
            <a:off x="7799322" y="7959965"/>
            <a:ext cx="1938375" cy="1768341"/>
            <a:chOff x="0" y="0"/>
            <a:chExt cx="510518" cy="465736"/>
          </a:xfrm>
        </p:grpSpPr>
        <p:sp>
          <p:nvSpPr>
            <p:cNvPr name="Freeform 19" id="19"/>
            <p:cNvSpPr/>
            <p:nvPr/>
          </p:nvSpPr>
          <p:spPr>
            <a:xfrm flipH="false" flipV="false" rot="0">
              <a:off x="0" y="0"/>
              <a:ext cx="510518" cy="465736"/>
            </a:xfrm>
            <a:custGeom>
              <a:avLst/>
              <a:gdLst/>
              <a:ahLst/>
              <a:cxnLst/>
              <a:rect r="r" b="b" t="t" l="l"/>
              <a:pathLst>
                <a:path h="465736" w="510518">
                  <a:moveTo>
                    <a:pt x="203695" y="0"/>
                  </a:moveTo>
                  <a:lnTo>
                    <a:pt x="306823" y="0"/>
                  </a:lnTo>
                  <a:cubicBezTo>
                    <a:pt x="419321" y="0"/>
                    <a:pt x="510518" y="91198"/>
                    <a:pt x="510518" y="203695"/>
                  </a:cubicBezTo>
                  <a:lnTo>
                    <a:pt x="510518" y="262041"/>
                  </a:lnTo>
                  <a:cubicBezTo>
                    <a:pt x="510518" y="374538"/>
                    <a:pt x="419321" y="465736"/>
                    <a:pt x="306823" y="465736"/>
                  </a:cubicBezTo>
                  <a:lnTo>
                    <a:pt x="203695" y="465736"/>
                  </a:lnTo>
                  <a:cubicBezTo>
                    <a:pt x="91198" y="465736"/>
                    <a:pt x="0" y="374538"/>
                    <a:pt x="0" y="262041"/>
                  </a:cubicBezTo>
                  <a:lnTo>
                    <a:pt x="0" y="203695"/>
                  </a:lnTo>
                  <a:cubicBezTo>
                    <a:pt x="0" y="91198"/>
                    <a:pt x="91198" y="0"/>
                    <a:pt x="203695" y="0"/>
                  </a:cubicBezTo>
                  <a:close/>
                </a:path>
              </a:pathLst>
            </a:custGeom>
            <a:solidFill>
              <a:srgbClr val="006D40"/>
            </a:solidFill>
          </p:spPr>
        </p:sp>
        <p:sp>
          <p:nvSpPr>
            <p:cNvPr name="TextBox 20" id="20"/>
            <p:cNvSpPr txBox="true"/>
            <p:nvPr/>
          </p:nvSpPr>
          <p:spPr>
            <a:xfrm>
              <a:off x="0" y="-47625"/>
              <a:ext cx="510518" cy="513361"/>
            </a:xfrm>
            <a:prstGeom prst="rect">
              <a:avLst/>
            </a:prstGeom>
          </p:spPr>
          <p:txBody>
            <a:bodyPr anchor="ctr" rtlCol="false" tIns="50800" lIns="50800" bIns="50800" rIns="50800"/>
            <a:lstStyle/>
            <a:p>
              <a:pPr algn="ctr">
                <a:lnSpc>
                  <a:spcPts val="3499"/>
                </a:lnSpc>
              </a:pPr>
              <a:r>
                <a:rPr lang="en-US" sz="2499">
                  <a:solidFill>
                    <a:srgbClr val="FFFFFF"/>
                  </a:solidFill>
                  <a:latin typeface="Canva Sans Bold"/>
                  <a:ea typeface="Canva Sans Bold"/>
                  <a:cs typeface="Canva Sans Bold"/>
                  <a:sym typeface="Canva Sans Bold"/>
                </a:rPr>
                <a:t>PlayerUnit</a:t>
              </a:r>
            </a:p>
          </p:txBody>
        </p:sp>
      </p:grpSp>
      <p:sp>
        <p:nvSpPr>
          <p:cNvPr name="AutoShape 21" id="21"/>
          <p:cNvSpPr/>
          <p:nvPr/>
        </p:nvSpPr>
        <p:spPr>
          <a:xfrm>
            <a:off x="8768510" y="7188931"/>
            <a:ext cx="0" cy="771034"/>
          </a:xfrm>
          <a:prstGeom prst="line">
            <a:avLst/>
          </a:prstGeom>
          <a:ln cap="flat" w="38100">
            <a:solidFill>
              <a:srgbClr val="FFFFFF"/>
            </a:solidFill>
            <a:prstDash val="solid"/>
            <a:headEnd type="arrow" len="sm" w="med"/>
            <a:tailEnd type="none" len="sm" w="sm"/>
          </a:ln>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3504591" y="5143500"/>
            <a:ext cx="11642546" cy="4178069"/>
          </a:xfrm>
          <a:custGeom>
            <a:avLst/>
            <a:gdLst/>
            <a:ahLst/>
            <a:cxnLst/>
            <a:rect r="r" b="b" t="t" l="l"/>
            <a:pathLst>
              <a:path h="4178069" w="11642546">
                <a:moveTo>
                  <a:pt x="0" y="0"/>
                </a:moveTo>
                <a:lnTo>
                  <a:pt x="11642546" y="0"/>
                </a:lnTo>
                <a:lnTo>
                  <a:pt x="11642546" y="4178069"/>
                </a:lnTo>
                <a:lnTo>
                  <a:pt x="0" y="4178069"/>
                </a:lnTo>
                <a:lnTo>
                  <a:pt x="0" y="0"/>
                </a:lnTo>
                <a:close/>
              </a:path>
            </a:pathLst>
          </a:custGeom>
          <a:blipFill>
            <a:blip r:embed="rId16"/>
            <a:stretch>
              <a:fillRect l="0" t="0" r="0" b="0"/>
            </a:stretch>
          </a:blipFill>
        </p:spPr>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SHOOTING</a:t>
            </a:r>
          </a:p>
        </p:txBody>
      </p:sp>
      <p:sp>
        <p:nvSpPr>
          <p:cNvPr name="TextBox 15" id="15"/>
          <p:cNvSpPr txBox="true"/>
          <p:nvPr/>
        </p:nvSpPr>
        <p:spPr>
          <a:xfrm rot="0">
            <a:off x="2414223" y="2850720"/>
            <a:ext cx="13983635" cy="2034528"/>
          </a:xfrm>
          <a:prstGeom prst="rect">
            <a:avLst/>
          </a:prstGeom>
        </p:spPr>
        <p:txBody>
          <a:bodyPr anchor="t" rtlCol="false" tIns="0" lIns="0" bIns="0" rIns="0">
            <a:spAutoFit/>
          </a:bodyPr>
          <a:lstStyle/>
          <a:p>
            <a:pPr algn="just">
              <a:lnSpc>
                <a:spcPts val="5460"/>
              </a:lnSpc>
              <a:spcBef>
                <a:spcPct val="0"/>
              </a:spcBef>
            </a:pPr>
            <a:r>
              <a:rPr lang="en-US" sz="3900">
                <a:solidFill>
                  <a:srgbClr val="FFFFFF"/>
                </a:solidFill>
                <a:latin typeface="Canva Sans"/>
                <a:ea typeface="Canva Sans"/>
                <a:cs typeface="Canva Sans"/>
                <a:sym typeface="Canva Sans"/>
              </a:rPr>
              <a:t>Bullets from the player’s gun use </a:t>
            </a:r>
            <a:r>
              <a:rPr lang="en-US" sz="3900">
                <a:solidFill>
                  <a:srgbClr val="FFFFFF"/>
                </a:solidFill>
                <a:latin typeface="Canva Sans Bold"/>
                <a:ea typeface="Canva Sans Bold"/>
                <a:cs typeface="Canva Sans Bold"/>
                <a:sym typeface="Canva Sans Bold"/>
              </a:rPr>
              <a:t>Kinematic</a:t>
            </a:r>
            <a:r>
              <a:rPr lang="en-US" sz="3900">
                <a:solidFill>
                  <a:srgbClr val="FFFFFF"/>
                </a:solidFill>
                <a:latin typeface="Canva Sans"/>
                <a:ea typeface="Canva Sans"/>
                <a:cs typeface="Canva Sans"/>
                <a:sym typeface="Canva Sans"/>
              </a:rPr>
              <a:t> rigidbody to make it movable by only applying a velocity to the rigidbody itself. This behavior is intended.</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SHOOTING</a:t>
            </a:r>
          </a:p>
        </p:txBody>
      </p:sp>
      <p:sp>
        <p:nvSpPr>
          <p:cNvPr name="TextBox 14" id="14"/>
          <p:cNvSpPr txBox="true"/>
          <p:nvPr/>
        </p:nvSpPr>
        <p:spPr>
          <a:xfrm rot="0">
            <a:off x="2414223" y="2850720"/>
            <a:ext cx="13983635" cy="3406128"/>
          </a:xfrm>
          <a:prstGeom prst="rect">
            <a:avLst/>
          </a:prstGeom>
        </p:spPr>
        <p:txBody>
          <a:bodyPr anchor="t" rtlCol="false" tIns="0" lIns="0" bIns="0" rIns="0">
            <a:spAutoFit/>
          </a:bodyPr>
          <a:lstStyle/>
          <a:p>
            <a:pPr algn="just">
              <a:lnSpc>
                <a:spcPts val="5460"/>
              </a:lnSpc>
              <a:spcBef>
                <a:spcPct val="0"/>
              </a:spcBef>
            </a:pPr>
            <a:r>
              <a:rPr lang="en-US" sz="3900">
                <a:solidFill>
                  <a:srgbClr val="FFFFFF"/>
                </a:solidFill>
                <a:latin typeface="Canva Sans"/>
                <a:ea typeface="Canva Sans"/>
                <a:cs typeface="Canva Sans"/>
                <a:sym typeface="Canva Sans"/>
              </a:rPr>
              <a:t>When </a:t>
            </a:r>
            <a:r>
              <a:rPr lang="en-US" sz="3900">
                <a:solidFill>
                  <a:srgbClr val="FFFFFF"/>
                </a:solidFill>
                <a:latin typeface="Canva Sans Bold"/>
                <a:ea typeface="Canva Sans Bold"/>
                <a:cs typeface="Canva Sans Bold"/>
                <a:sym typeface="Canva Sans Bold"/>
              </a:rPr>
              <a:t>OnTriggerEnter2D</a:t>
            </a:r>
            <a:r>
              <a:rPr lang="en-US" sz="3900">
                <a:solidFill>
                  <a:srgbClr val="FFFFFF"/>
                </a:solidFill>
                <a:latin typeface="Canva Sans"/>
                <a:ea typeface="Canva Sans"/>
                <a:cs typeface="Canva Sans"/>
                <a:sym typeface="Canva Sans"/>
              </a:rPr>
              <a:t> runs (the collider of a bullet triggers) and hits anything with the </a:t>
            </a:r>
            <a:r>
              <a:rPr lang="en-US" sz="3900">
                <a:solidFill>
                  <a:srgbClr val="FFFFFF"/>
                </a:solidFill>
                <a:latin typeface="Canva Sans Bold"/>
                <a:ea typeface="Canva Sans Bold"/>
                <a:cs typeface="Canva Sans Bold"/>
                <a:sym typeface="Canva Sans Bold"/>
              </a:rPr>
              <a:t>Enemies</a:t>
            </a:r>
            <a:r>
              <a:rPr lang="en-US" sz="3900">
                <a:solidFill>
                  <a:srgbClr val="FFFFFF"/>
                </a:solidFill>
                <a:latin typeface="Canva Sans"/>
                <a:ea typeface="Canva Sans"/>
                <a:cs typeface="Canva Sans"/>
                <a:sym typeface="Canva Sans"/>
              </a:rPr>
              <a:t> tag (Skeletons and Slimes), it makes the SpriteRenderer component of the hit object turns </a:t>
            </a:r>
            <a:r>
              <a:rPr lang="en-US" sz="3900">
                <a:solidFill>
                  <a:srgbClr val="FFFFFF"/>
                </a:solidFill>
                <a:latin typeface="Canva Sans Bold"/>
                <a:ea typeface="Canva Sans Bold"/>
                <a:cs typeface="Canva Sans Bold"/>
                <a:sym typeface="Canva Sans Bold"/>
              </a:rPr>
              <a:t>red </a:t>
            </a:r>
            <a:r>
              <a:rPr lang="en-US" sz="3900">
                <a:solidFill>
                  <a:srgbClr val="FFFFFF"/>
                </a:solidFill>
                <a:latin typeface="Canva Sans Bold Italics"/>
                <a:ea typeface="Canva Sans Bold Italics"/>
                <a:cs typeface="Canva Sans Bold Italics"/>
                <a:sym typeface="Canva Sans Bold Italics"/>
              </a:rPr>
              <a:t>using Color.Lerp to make it turn red for an amount of time.</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5475568" y="2548318"/>
            <a:ext cx="7700593" cy="7348460"/>
          </a:xfrm>
          <a:custGeom>
            <a:avLst/>
            <a:gdLst/>
            <a:ahLst/>
            <a:cxnLst/>
            <a:rect r="r" b="b" t="t" l="l"/>
            <a:pathLst>
              <a:path h="7348460" w="7700593">
                <a:moveTo>
                  <a:pt x="0" y="0"/>
                </a:moveTo>
                <a:lnTo>
                  <a:pt x="7700592" y="0"/>
                </a:lnTo>
                <a:lnTo>
                  <a:pt x="7700592" y="7348460"/>
                </a:lnTo>
                <a:lnTo>
                  <a:pt x="0" y="7348460"/>
                </a:lnTo>
                <a:lnTo>
                  <a:pt x="0" y="0"/>
                </a:lnTo>
                <a:close/>
              </a:path>
            </a:pathLst>
          </a:custGeom>
          <a:blipFill>
            <a:blip r:embed="rId16"/>
            <a:stretch>
              <a:fillRect l="0" t="0" r="0" b="0"/>
            </a:stretch>
          </a:blipFill>
        </p:spPr>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SHOOTING</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SCRIPTABLE OBJECT</a:t>
            </a:r>
          </a:p>
        </p:txBody>
      </p:sp>
      <p:sp>
        <p:nvSpPr>
          <p:cNvPr name="TextBox 15" id="15"/>
          <p:cNvSpPr txBox="true"/>
          <p:nvPr/>
        </p:nvSpPr>
        <p:spPr>
          <a:xfrm rot="0">
            <a:off x="2977725" y="3867150"/>
            <a:ext cx="12823822" cy="34061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Scriptable Object (SO) is a way to store data across different game objects and game scenes. This is helpful to store stats without the need of a game object. Another helpful use is initializing basic information of an object in the game.</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345400" y="6599761"/>
            <a:ext cx="5892998" cy="2348957"/>
          </a:xfrm>
          <a:custGeom>
            <a:avLst/>
            <a:gdLst/>
            <a:ahLst/>
            <a:cxnLst/>
            <a:rect r="r" b="b" t="t" l="l"/>
            <a:pathLst>
              <a:path h="2348957" w="5892998">
                <a:moveTo>
                  <a:pt x="0" y="0"/>
                </a:moveTo>
                <a:lnTo>
                  <a:pt x="5892998" y="0"/>
                </a:lnTo>
                <a:lnTo>
                  <a:pt x="5892998" y="2348957"/>
                </a:lnTo>
                <a:lnTo>
                  <a:pt x="0" y="2348957"/>
                </a:lnTo>
                <a:lnTo>
                  <a:pt x="0" y="0"/>
                </a:lnTo>
                <a:close/>
              </a:path>
            </a:pathLst>
          </a:custGeom>
          <a:blipFill>
            <a:blip r:embed="rId16"/>
            <a:stretch>
              <a:fillRect l="0" t="0" r="0" b="0"/>
            </a:stretch>
          </a:blipFill>
        </p:spPr>
      </p:sp>
      <p:sp>
        <p:nvSpPr>
          <p:cNvPr name="TextBox 14" id="14"/>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5" id="15"/>
          <p:cNvSpPr txBox="true"/>
          <p:nvPr/>
        </p:nvSpPr>
        <p:spPr>
          <a:xfrm rot="0">
            <a:off x="2977725" y="3867150"/>
            <a:ext cx="12823822" cy="20345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In this game, SOs are used to store information of:</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Terrain tiles</a:t>
            </a:r>
          </a:p>
          <a:p>
            <a:pPr algn="l" marL="842110" indent="-421055" lvl="1">
              <a:lnSpc>
                <a:spcPts val="5460"/>
              </a:lnSpc>
              <a:spcBef>
                <a:spcPct val="0"/>
              </a:spcBef>
              <a:buFont typeface="Arial"/>
              <a:buChar char="•"/>
            </a:pPr>
            <a:r>
              <a:rPr lang="en-US" sz="3900">
                <a:solidFill>
                  <a:srgbClr val="FFFFFF"/>
                </a:solidFill>
                <a:latin typeface="Canva Sans"/>
                <a:ea typeface="Canva Sans"/>
                <a:cs typeface="Canva Sans"/>
                <a:sym typeface="Canva Sans"/>
              </a:rPr>
              <a:t>Plants</a:t>
            </a:r>
          </a:p>
        </p:txBody>
      </p:sp>
      <p:sp>
        <p:nvSpPr>
          <p:cNvPr name="Freeform 16" id="16"/>
          <p:cNvSpPr/>
          <p:nvPr/>
        </p:nvSpPr>
        <p:spPr>
          <a:xfrm flipH="false" flipV="false" rot="0">
            <a:off x="6791972" y="6599761"/>
            <a:ext cx="11341012" cy="2368404"/>
          </a:xfrm>
          <a:custGeom>
            <a:avLst/>
            <a:gdLst/>
            <a:ahLst/>
            <a:cxnLst/>
            <a:rect r="r" b="b" t="t" l="l"/>
            <a:pathLst>
              <a:path h="2368404" w="11341012">
                <a:moveTo>
                  <a:pt x="0" y="0"/>
                </a:moveTo>
                <a:lnTo>
                  <a:pt x="11341012" y="0"/>
                </a:lnTo>
                <a:lnTo>
                  <a:pt x="11341012" y="2368404"/>
                </a:lnTo>
                <a:lnTo>
                  <a:pt x="0" y="2368404"/>
                </a:lnTo>
                <a:lnTo>
                  <a:pt x="0" y="0"/>
                </a:lnTo>
                <a:close/>
              </a:path>
            </a:pathLst>
          </a:custGeom>
          <a:blipFill>
            <a:blip r:embed="rId17"/>
            <a:stretch>
              <a:fillRect l="0" t="0" r="0" b="0"/>
            </a:stretch>
          </a:blipFill>
        </p:spPr>
      </p:sp>
      <p:sp>
        <p:nvSpPr>
          <p:cNvPr name="TextBox 17" id="17"/>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SCRIPTABLE OBJECT</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916902" y="2772164"/>
            <a:ext cx="5302875" cy="6412779"/>
          </a:xfrm>
          <a:custGeom>
            <a:avLst/>
            <a:gdLst/>
            <a:ahLst/>
            <a:cxnLst/>
            <a:rect r="r" b="b" t="t" l="l"/>
            <a:pathLst>
              <a:path h="6412779" w="5302875">
                <a:moveTo>
                  <a:pt x="0" y="0"/>
                </a:moveTo>
                <a:lnTo>
                  <a:pt x="5302875" y="0"/>
                </a:lnTo>
                <a:lnTo>
                  <a:pt x="5302875" y="6412779"/>
                </a:lnTo>
                <a:lnTo>
                  <a:pt x="0" y="6412779"/>
                </a:lnTo>
                <a:lnTo>
                  <a:pt x="0" y="0"/>
                </a:lnTo>
                <a:close/>
              </a:path>
            </a:pathLst>
          </a:custGeom>
          <a:blipFill>
            <a:blip r:embed="rId16"/>
            <a:stretch>
              <a:fillRect l="0" t="0" r="0" b="0"/>
            </a:stretch>
          </a:blipFill>
        </p:spPr>
      </p:sp>
      <p:sp>
        <p:nvSpPr>
          <p:cNvPr name="TextBox 14" id="14"/>
          <p:cNvSpPr txBox="true"/>
          <p:nvPr/>
        </p:nvSpPr>
        <p:spPr>
          <a:xfrm rot="0">
            <a:off x="8229925" y="3867150"/>
            <a:ext cx="7571622" cy="40919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SO is used to store basic information about a specific tile, including walking speed, plantable, and trail color (all are going to be mentioned later).</a:t>
            </a:r>
          </a:p>
        </p:txBody>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SCRIPTABLE OBJECT</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6181412" y="2747805"/>
            <a:ext cx="6416448" cy="6081677"/>
          </a:xfrm>
          <a:custGeom>
            <a:avLst/>
            <a:gdLst/>
            <a:ahLst/>
            <a:cxnLst/>
            <a:rect r="r" b="b" t="t" l="l"/>
            <a:pathLst>
              <a:path h="6081677" w="6416448">
                <a:moveTo>
                  <a:pt x="0" y="0"/>
                </a:moveTo>
                <a:lnTo>
                  <a:pt x="6416448" y="0"/>
                </a:lnTo>
                <a:lnTo>
                  <a:pt x="6416448" y="6081677"/>
                </a:lnTo>
                <a:lnTo>
                  <a:pt x="0" y="6081677"/>
                </a:lnTo>
                <a:lnTo>
                  <a:pt x="0" y="0"/>
                </a:lnTo>
                <a:close/>
              </a:path>
            </a:pathLst>
          </a:custGeom>
          <a:blipFill>
            <a:blip r:embed="rId16"/>
            <a:stretch>
              <a:fillRect l="0" t="0" r="0" b="0"/>
            </a:stretch>
          </a:blipFill>
        </p:spPr>
      </p:sp>
      <p:sp>
        <p:nvSpPr>
          <p:cNvPr name="TextBox 14" id="14"/>
          <p:cNvSpPr txBox="true"/>
          <p:nvPr/>
        </p:nvSpPr>
        <p:spPr>
          <a:xfrm rot="0">
            <a:off x="5358189" y="8815379"/>
            <a:ext cx="7571622" cy="662928"/>
          </a:xfrm>
          <a:prstGeom prst="rect">
            <a:avLst/>
          </a:prstGeom>
        </p:spPr>
        <p:txBody>
          <a:bodyPr anchor="t" rtlCol="false" tIns="0" lIns="0" bIns="0" rIns="0">
            <a:spAutoFit/>
          </a:bodyPr>
          <a:lstStyle/>
          <a:p>
            <a:pPr algn="ctr">
              <a:lnSpc>
                <a:spcPts val="5460"/>
              </a:lnSpc>
              <a:spcBef>
                <a:spcPct val="0"/>
              </a:spcBef>
            </a:pPr>
            <a:r>
              <a:rPr lang="en-US" sz="3900">
                <a:solidFill>
                  <a:srgbClr val="FFFFFF"/>
                </a:solidFill>
                <a:latin typeface="Canva Sans Bold"/>
                <a:ea typeface="Canva Sans Bold"/>
                <a:cs typeface="Canva Sans Bold"/>
                <a:sym typeface="Canva Sans Bold"/>
              </a:rPr>
              <a:t>SO for plants</a:t>
            </a:r>
          </a:p>
        </p:txBody>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SCRIPTABLE OBJECT</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641608" y="490250"/>
            <a:ext cx="13496055" cy="178689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WALKING SPEED BY TERRAIN</a:t>
            </a:r>
          </a:p>
        </p:txBody>
      </p:sp>
      <p:sp>
        <p:nvSpPr>
          <p:cNvPr name="Freeform 14" id="14"/>
          <p:cNvSpPr/>
          <p:nvPr/>
        </p:nvSpPr>
        <p:spPr>
          <a:xfrm flipH="false" flipV="false" rot="0">
            <a:off x="2135310" y="2772164"/>
            <a:ext cx="5302875" cy="6412779"/>
          </a:xfrm>
          <a:custGeom>
            <a:avLst/>
            <a:gdLst/>
            <a:ahLst/>
            <a:cxnLst/>
            <a:rect r="r" b="b" t="t" l="l"/>
            <a:pathLst>
              <a:path h="6412779" w="5302875">
                <a:moveTo>
                  <a:pt x="0" y="0"/>
                </a:moveTo>
                <a:lnTo>
                  <a:pt x="5302875" y="0"/>
                </a:lnTo>
                <a:lnTo>
                  <a:pt x="5302875" y="6412779"/>
                </a:lnTo>
                <a:lnTo>
                  <a:pt x="0" y="6412779"/>
                </a:lnTo>
                <a:lnTo>
                  <a:pt x="0" y="0"/>
                </a:lnTo>
                <a:close/>
              </a:path>
            </a:pathLst>
          </a:custGeom>
          <a:blipFill>
            <a:blip r:embed="rId16"/>
            <a:stretch>
              <a:fillRect l="0" t="0" r="0" b="0"/>
            </a:stretch>
          </a:blipFill>
        </p:spPr>
      </p:sp>
      <p:sp>
        <p:nvSpPr>
          <p:cNvPr name="AutoShape 15" id="15"/>
          <p:cNvSpPr/>
          <p:nvPr/>
        </p:nvSpPr>
        <p:spPr>
          <a:xfrm flipH="true">
            <a:off x="5109665" y="7959965"/>
            <a:ext cx="5287212" cy="386847"/>
          </a:xfrm>
          <a:prstGeom prst="line">
            <a:avLst/>
          </a:prstGeom>
          <a:ln cap="flat" w="38100">
            <a:solidFill>
              <a:srgbClr val="FF5252"/>
            </a:solidFill>
            <a:prstDash val="solid"/>
            <a:headEnd type="none" len="sm" w="sm"/>
            <a:tailEnd type="arrow" len="sm" w="med"/>
          </a:ln>
        </p:spPr>
      </p:sp>
      <p:sp>
        <p:nvSpPr>
          <p:cNvPr name="TextBox 16" id="16"/>
          <p:cNvSpPr txBox="true"/>
          <p:nvPr/>
        </p:nvSpPr>
        <p:spPr>
          <a:xfrm rot="0">
            <a:off x="10716378" y="6312284"/>
            <a:ext cx="7571622" cy="2034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This field is used to manipulate walking speed according to different tiles.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3131645" y="2850720"/>
            <a:ext cx="12823822" cy="47777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In this game, players will play as the farmer, who has the following missions:</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Grow the plants to collect products</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Protect the plants from enemies</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Gain money from selling products</a:t>
            </a:r>
          </a:p>
          <a:p>
            <a:pPr algn="l" marL="842110" indent="-421055" lvl="1">
              <a:lnSpc>
                <a:spcPts val="5460"/>
              </a:lnSpc>
              <a:spcBef>
                <a:spcPct val="0"/>
              </a:spcBef>
              <a:buFont typeface="Arial"/>
              <a:buChar char="•"/>
            </a:pPr>
            <a:r>
              <a:rPr lang="en-US" sz="3900">
                <a:solidFill>
                  <a:srgbClr val="FFFFFF"/>
                </a:solidFill>
                <a:latin typeface="Canva Sans"/>
                <a:ea typeface="Canva Sans"/>
                <a:cs typeface="Canva Sans"/>
                <a:sym typeface="Canva Sans"/>
              </a:rPr>
              <a:t>Use money to upgrade the items (weapons, plants, lands, etc)</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3271029" y="2772164"/>
            <a:ext cx="5302875" cy="6412779"/>
          </a:xfrm>
          <a:custGeom>
            <a:avLst/>
            <a:gdLst/>
            <a:ahLst/>
            <a:cxnLst/>
            <a:rect r="r" b="b" t="t" l="l"/>
            <a:pathLst>
              <a:path h="6412779" w="5302875">
                <a:moveTo>
                  <a:pt x="0" y="0"/>
                </a:moveTo>
                <a:lnTo>
                  <a:pt x="5302875" y="0"/>
                </a:lnTo>
                <a:lnTo>
                  <a:pt x="5302875" y="6412779"/>
                </a:lnTo>
                <a:lnTo>
                  <a:pt x="0" y="6412779"/>
                </a:lnTo>
                <a:lnTo>
                  <a:pt x="0" y="0"/>
                </a:lnTo>
                <a:close/>
              </a:path>
            </a:pathLst>
          </a:custGeom>
          <a:blipFill>
            <a:blip r:embed="rId16"/>
            <a:stretch>
              <a:fillRect l="0" t="0" r="0" b="0"/>
            </a:stretch>
          </a:blipFill>
        </p:spPr>
      </p:sp>
      <p:sp>
        <p:nvSpPr>
          <p:cNvPr name="Freeform 14" id="14"/>
          <p:cNvSpPr/>
          <p:nvPr/>
        </p:nvSpPr>
        <p:spPr>
          <a:xfrm flipH="false" flipV="false" rot="0">
            <a:off x="10111285" y="2277144"/>
            <a:ext cx="4882239" cy="7884536"/>
          </a:xfrm>
          <a:custGeom>
            <a:avLst/>
            <a:gdLst/>
            <a:ahLst/>
            <a:cxnLst/>
            <a:rect r="r" b="b" t="t" l="l"/>
            <a:pathLst>
              <a:path h="7884536" w="4882239">
                <a:moveTo>
                  <a:pt x="0" y="0"/>
                </a:moveTo>
                <a:lnTo>
                  <a:pt x="4882239" y="0"/>
                </a:lnTo>
                <a:lnTo>
                  <a:pt x="4882239" y="7884536"/>
                </a:lnTo>
                <a:lnTo>
                  <a:pt x="0" y="7884536"/>
                </a:lnTo>
                <a:lnTo>
                  <a:pt x="0" y="0"/>
                </a:lnTo>
                <a:close/>
              </a:path>
            </a:pathLst>
          </a:custGeom>
          <a:blipFill>
            <a:blip r:embed="rId17"/>
            <a:stretch>
              <a:fillRect l="0" t="0" r="0" b="0"/>
            </a:stretch>
          </a:blipFill>
        </p:spPr>
      </p:sp>
      <p:sp>
        <p:nvSpPr>
          <p:cNvPr name="TextBox 15" id="15"/>
          <p:cNvSpPr txBox="true"/>
          <p:nvPr/>
        </p:nvSpPr>
        <p:spPr>
          <a:xfrm rot="0">
            <a:off x="2641608" y="490250"/>
            <a:ext cx="13496055" cy="178689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WALKING SPEED BY TERRAIN</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3279560" y="4535139"/>
            <a:ext cx="12092609" cy="2807540"/>
          </a:xfrm>
          <a:custGeom>
            <a:avLst/>
            <a:gdLst/>
            <a:ahLst/>
            <a:cxnLst/>
            <a:rect r="r" b="b" t="t" l="l"/>
            <a:pathLst>
              <a:path h="2807540" w="12092609">
                <a:moveTo>
                  <a:pt x="0" y="0"/>
                </a:moveTo>
                <a:lnTo>
                  <a:pt x="12092609" y="0"/>
                </a:lnTo>
                <a:lnTo>
                  <a:pt x="12092609" y="2807541"/>
                </a:lnTo>
                <a:lnTo>
                  <a:pt x="0" y="2807541"/>
                </a:lnTo>
                <a:lnTo>
                  <a:pt x="0" y="0"/>
                </a:lnTo>
                <a:close/>
              </a:path>
            </a:pathLst>
          </a:custGeom>
          <a:blipFill>
            <a:blip r:embed="rId16"/>
            <a:stretch>
              <a:fillRect l="0" t="0" r="0" b="0"/>
            </a:stretch>
          </a:blipFill>
        </p:spPr>
      </p:sp>
      <p:sp>
        <p:nvSpPr>
          <p:cNvPr name="TextBox 14" id="14"/>
          <p:cNvSpPr txBox="true"/>
          <p:nvPr/>
        </p:nvSpPr>
        <p:spPr>
          <a:xfrm rot="0">
            <a:off x="2641608" y="490250"/>
            <a:ext cx="13496055" cy="178689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WALKING SPEED BY TERRAIN</a:t>
            </a:r>
          </a:p>
        </p:txBody>
      </p:sp>
      <p:sp>
        <p:nvSpPr>
          <p:cNvPr name="TextBox 15" id="15"/>
          <p:cNvSpPr txBox="true"/>
          <p:nvPr/>
        </p:nvSpPr>
        <p:spPr>
          <a:xfrm rot="0">
            <a:off x="2641608" y="2679198"/>
            <a:ext cx="13983001" cy="13487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Tiles of a SO are then reassigned as keys to a dictionary, with their values being their respective SOs.</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2751852" y="3734562"/>
            <a:ext cx="4645687" cy="3970201"/>
          </a:xfrm>
          <a:custGeom>
            <a:avLst/>
            <a:gdLst/>
            <a:ahLst/>
            <a:cxnLst/>
            <a:rect r="r" b="b" t="t" l="l"/>
            <a:pathLst>
              <a:path h="3970201" w="4645687">
                <a:moveTo>
                  <a:pt x="0" y="0"/>
                </a:moveTo>
                <a:lnTo>
                  <a:pt x="4645687" y="0"/>
                </a:lnTo>
                <a:lnTo>
                  <a:pt x="4645687" y="3970201"/>
                </a:lnTo>
                <a:lnTo>
                  <a:pt x="0" y="3970201"/>
                </a:lnTo>
                <a:lnTo>
                  <a:pt x="0" y="0"/>
                </a:lnTo>
                <a:close/>
              </a:path>
            </a:pathLst>
          </a:custGeom>
          <a:blipFill>
            <a:blip r:embed="rId16"/>
            <a:stretch>
              <a:fillRect l="0" t="0" r="0" b="0"/>
            </a:stretch>
          </a:blipFill>
        </p:spPr>
      </p:sp>
      <p:grpSp>
        <p:nvGrpSpPr>
          <p:cNvPr name="Group 14" id="14"/>
          <p:cNvGrpSpPr/>
          <p:nvPr/>
        </p:nvGrpSpPr>
        <p:grpSpPr>
          <a:xfrm rot="0">
            <a:off x="2751852" y="3734562"/>
            <a:ext cx="1172180" cy="117218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F5252"/>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433"/>
                </a:lnSpc>
              </a:pPr>
            </a:p>
          </p:txBody>
        </p:sp>
      </p:grpSp>
      <p:sp>
        <p:nvSpPr>
          <p:cNvPr name="TextBox 17" id="17"/>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RULE TILE</a:t>
            </a:r>
          </a:p>
        </p:txBody>
      </p:sp>
      <p:sp>
        <p:nvSpPr>
          <p:cNvPr name="TextBox 18" id="18"/>
          <p:cNvSpPr txBox="true"/>
          <p:nvPr/>
        </p:nvSpPr>
        <p:spPr>
          <a:xfrm rot="0">
            <a:off x="8229925" y="3108972"/>
            <a:ext cx="7571622" cy="61493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The game consists of a feature called </a:t>
            </a:r>
            <a:r>
              <a:rPr lang="en-US" sz="3900">
                <a:solidFill>
                  <a:srgbClr val="FFFFFF"/>
                </a:solidFill>
                <a:latin typeface="Canva Sans Bold"/>
                <a:ea typeface="Canva Sans Bold"/>
                <a:cs typeface="Canva Sans Bold"/>
                <a:sym typeface="Canva Sans Bold"/>
              </a:rPr>
              <a:t>Land Purchase</a:t>
            </a:r>
            <a:r>
              <a:rPr lang="en-US" sz="3900">
                <a:solidFill>
                  <a:srgbClr val="FFFFFF"/>
                </a:solidFill>
                <a:latin typeface="Canva Sans"/>
                <a:ea typeface="Canva Sans"/>
                <a:cs typeface="Canva Sans"/>
                <a:sym typeface="Canva Sans"/>
              </a:rPr>
              <a:t>. It is noticeable that the land has a layout to make it look realistic.</a:t>
            </a:r>
          </a:p>
          <a:p>
            <a:pPr algn="l">
              <a:lnSpc>
                <a:spcPts val="5460"/>
              </a:lnSpc>
            </a:pPr>
          </a:p>
          <a:p>
            <a:pPr algn="l">
              <a:lnSpc>
                <a:spcPts val="5460"/>
              </a:lnSpc>
              <a:spcBef>
                <a:spcPct val="0"/>
              </a:spcBef>
            </a:pPr>
            <a:r>
              <a:rPr lang="en-US" sz="3900">
                <a:solidFill>
                  <a:srgbClr val="FFFFFF"/>
                </a:solidFill>
                <a:latin typeface="Canva Sans"/>
                <a:ea typeface="Canva Sans"/>
                <a:cs typeface="Canva Sans"/>
                <a:sym typeface="Canva Sans"/>
              </a:rPr>
              <a:t>For edge tiles, there should be a curve acting as an edge instead of filling a totally brown edge. </a:t>
            </a:r>
            <a:r>
              <a:rPr lang="en-US" sz="3900">
                <a:solidFill>
                  <a:srgbClr val="FFFFFF"/>
                </a:solidFill>
                <a:latin typeface="Canva Sans Bold"/>
                <a:ea typeface="Canva Sans Bold"/>
                <a:cs typeface="Canva Sans Bold"/>
                <a:sym typeface="Canva Sans Bold"/>
              </a:rPr>
              <a:t> </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2751852" y="3734562"/>
            <a:ext cx="4645687" cy="3970201"/>
          </a:xfrm>
          <a:custGeom>
            <a:avLst/>
            <a:gdLst/>
            <a:ahLst/>
            <a:cxnLst/>
            <a:rect r="r" b="b" t="t" l="l"/>
            <a:pathLst>
              <a:path h="3970201" w="4645687">
                <a:moveTo>
                  <a:pt x="0" y="0"/>
                </a:moveTo>
                <a:lnTo>
                  <a:pt x="4645687" y="0"/>
                </a:lnTo>
                <a:lnTo>
                  <a:pt x="4645687" y="3970201"/>
                </a:lnTo>
                <a:lnTo>
                  <a:pt x="0" y="3970201"/>
                </a:lnTo>
                <a:lnTo>
                  <a:pt x="0" y="0"/>
                </a:lnTo>
                <a:close/>
              </a:path>
            </a:pathLst>
          </a:custGeom>
          <a:blipFill>
            <a:blip r:embed="rId16"/>
            <a:stretch>
              <a:fillRect l="0" t="0" r="0" b="0"/>
            </a:stretch>
          </a:blipFill>
        </p:spPr>
      </p:sp>
      <p:grpSp>
        <p:nvGrpSpPr>
          <p:cNvPr name="Group 14" id="14"/>
          <p:cNvGrpSpPr/>
          <p:nvPr/>
        </p:nvGrpSpPr>
        <p:grpSpPr>
          <a:xfrm rot="0">
            <a:off x="2751852" y="3734562"/>
            <a:ext cx="1172180" cy="117218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F5252"/>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433"/>
                </a:lnSpc>
              </a:pPr>
            </a:p>
          </p:txBody>
        </p:sp>
      </p:grpSp>
      <p:sp>
        <p:nvSpPr>
          <p:cNvPr name="TextBox 17" id="17"/>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RULE TILE</a:t>
            </a:r>
          </a:p>
        </p:txBody>
      </p:sp>
      <p:sp>
        <p:nvSpPr>
          <p:cNvPr name="TextBox 18" id="18"/>
          <p:cNvSpPr txBox="true"/>
          <p:nvPr/>
        </p:nvSpPr>
        <p:spPr>
          <a:xfrm rot="0">
            <a:off x="8229925" y="4530279"/>
            <a:ext cx="7571622" cy="2034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Therefore, </a:t>
            </a:r>
            <a:r>
              <a:rPr lang="en-US" sz="3900">
                <a:solidFill>
                  <a:srgbClr val="FFFFFF"/>
                </a:solidFill>
                <a:latin typeface="Canva Sans Bold"/>
                <a:ea typeface="Canva Sans Bold"/>
                <a:cs typeface="Canva Sans Bold"/>
                <a:sym typeface="Canva Sans Bold"/>
              </a:rPr>
              <a:t>Rule Tile </a:t>
            </a:r>
            <a:r>
              <a:rPr lang="en-US" sz="3900">
                <a:solidFill>
                  <a:srgbClr val="FFFFFF"/>
                </a:solidFill>
                <a:latin typeface="Canva Sans"/>
                <a:ea typeface="Canva Sans"/>
                <a:cs typeface="Canva Sans"/>
                <a:sym typeface="Canva Sans"/>
              </a:rPr>
              <a:t>is applied</a:t>
            </a:r>
            <a:r>
              <a:rPr lang="en-US" sz="3900">
                <a:solidFill>
                  <a:srgbClr val="FFFFFF"/>
                </a:solidFill>
                <a:latin typeface="Canva Sans Bold"/>
                <a:ea typeface="Canva Sans Bold"/>
                <a:cs typeface="Canva Sans Bold"/>
                <a:sym typeface="Canva Sans Bold"/>
              </a:rPr>
              <a:t> </a:t>
            </a:r>
            <a:r>
              <a:rPr lang="en-US" sz="3900">
                <a:solidFill>
                  <a:srgbClr val="FFFFFF"/>
                </a:solidFill>
                <a:latin typeface="Canva Sans"/>
                <a:ea typeface="Canva Sans"/>
                <a:cs typeface="Canva Sans"/>
                <a:sym typeface="Canva Sans"/>
              </a:rPr>
              <a:t>to ensure that edge tiles must have these “edge” curves.  </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836839" y="2548318"/>
            <a:ext cx="7133583" cy="7363107"/>
          </a:xfrm>
          <a:custGeom>
            <a:avLst/>
            <a:gdLst/>
            <a:ahLst/>
            <a:cxnLst/>
            <a:rect r="r" b="b" t="t" l="l"/>
            <a:pathLst>
              <a:path h="7363107" w="7133583">
                <a:moveTo>
                  <a:pt x="0" y="0"/>
                </a:moveTo>
                <a:lnTo>
                  <a:pt x="7133584" y="0"/>
                </a:lnTo>
                <a:lnTo>
                  <a:pt x="7133584" y="7363107"/>
                </a:lnTo>
                <a:lnTo>
                  <a:pt x="0" y="7363107"/>
                </a:lnTo>
                <a:lnTo>
                  <a:pt x="0" y="0"/>
                </a:lnTo>
                <a:close/>
              </a:path>
            </a:pathLst>
          </a:custGeom>
          <a:blipFill>
            <a:blip r:embed="rId16"/>
            <a:stretch>
              <a:fillRect l="0" t="0" r="0" b="0"/>
            </a:stretch>
          </a:blipFill>
        </p:spPr>
      </p:sp>
      <p:sp>
        <p:nvSpPr>
          <p:cNvPr name="Freeform 14" id="14"/>
          <p:cNvSpPr/>
          <p:nvPr/>
        </p:nvSpPr>
        <p:spPr>
          <a:xfrm flipH="false" flipV="false" rot="0">
            <a:off x="8138792" y="3620444"/>
            <a:ext cx="9866493" cy="5218856"/>
          </a:xfrm>
          <a:custGeom>
            <a:avLst/>
            <a:gdLst/>
            <a:ahLst/>
            <a:cxnLst/>
            <a:rect r="r" b="b" t="t" l="l"/>
            <a:pathLst>
              <a:path h="5218856" w="9866493">
                <a:moveTo>
                  <a:pt x="0" y="0"/>
                </a:moveTo>
                <a:lnTo>
                  <a:pt x="9866493" y="0"/>
                </a:lnTo>
                <a:lnTo>
                  <a:pt x="9866493" y="5218856"/>
                </a:lnTo>
                <a:lnTo>
                  <a:pt x="0" y="5218856"/>
                </a:lnTo>
                <a:lnTo>
                  <a:pt x="0" y="0"/>
                </a:lnTo>
                <a:close/>
              </a:path>
            </a:pathLst>
          </a:custGeom>
          <a:blipFill>
            <a:blip r:embed="rId17"/>
            <a:stretch>
              <a:fillRect l="0" t="0" r="0" b="0"/>
            </a:stretch>
          </a:blipFill>
        </p:spPr>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RULE TILE</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836839" y="2548318"/>
            <a:ext cx="7133583" cy="7363107"/>
          </a:xfrm>
          <a:custGeom>
            <a:avLst/>
            <a:gdLst/>
            <a:ahLst/>
            <a:cxnLst/>
            <a:rect r="r" b="b" t="t" l="l"/>
            <a:pathLst>
              <a:path h="7363107" w="7133583">
                <a:moveTo>
                  <a:pt x="0" y="0"/>
                </a:moveTo>
                <a:lnTo>
                  <a:pt x="7133584" y="0"/>
                </a:lnTo>
                <a:lnTo>
                  <a:pt x="7133584" y="7363107"/>
                </a:lnTo>
                <a:lnTo>
                  <a:pt x="0" y="7363107"/>
                </a:lnTo>
                <a:lnTo>
                  <a:pt x="0" y="0"/>
                </a:lnTo>
                <a:close/>
              </a:path>
            </a:pathLst>
          </a:custGeom>
          <a:blipFill>
            <a:blip r:embed="rId16"/>
            <a:stretch>
              <a:fillRect l="0" t="0" r="0" b="0"/>
            </a:stretch>
          </a:blipFill>
        </p:spPr>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RULE TILE</a:t>
            </a:r>
          </a:p>
        </p:txBody>
      </p:sp>
      <p:sp>
        <p:nvSpPr>
          <p:cNvPr name="TextBox 15" id="15"/>
          <p:cNvSpPr txBox="true"/>
          <p:nvPr/>
        </p:nvSpPr>
        <p:spPr>
          <a:xfrm rot="0">
            <a:off x="8055058" y="4532889"/>
            <a:ext cx="7571622" cy="3492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Complete tile when all are surrounded</a:t>
            </a:r>
          </a:p>
        </p:txBody>
      </p:sp>
      <p:sp>
        <p:nvSpPr>
          <p:cNvPr name="TextBox 16" id="16"/>
          <p:cNvSpPr txBox="true"/>
          <p:nvPr/>
        </p:nvSpPr>
        <p:spPr>
          <a:xfrm rot="0">
            <a:off x="8055058" y="5203102"/>
            <a:ext cx="7571622" cy="3492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Border on the left when the left side is unoccupied</a:t>
            </a:r>
          </a:p>
        </p:txBody>
      </p:sp>
      <p:sp>
        <p:nvSpPr>
          <p:cNvPr name="TextBox 17" id="17"/>
          <p:cNvSpPr txBox="true"/>
          <p:nvPr/>
        </p:nvSpPr>
        <p:spPr>
          <a:xfrm rot="0">
            <a:off x="8055058" y="5880622"/>
            <a:ext cx="7571622" cy="3492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Border on the right when the right side is unoccupied</a:t>
            </a:r>
          </a:p>
        </p:txBody>
      </p:sp>
      <p:sp>
        <p:nvSpPr>
          <p:cNvPr name="TextBox 18" id="18"/>
          <p:cNvSpPr txBox="true"/>
          <p:nvPr/>
        </p:nvSpPr>
        <p:spPr>
          <a:xfrm rot="0">
            <a:off x="8055058" y="6434659"/>
            <a:ext cx="9650075" cy="3492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Border on the top right when the right side and top side are unoccupied</a:t>
            </a:r>
          </a:p>
        </p:txBody>
      </p:sp>
      <p:sp>
        <p:nvSpPr>
          <p:cNvPr name="TextBox 19" id="19"/>
          <p:cNvSpPr txBox="true"/>
          <p:nvPr/>
        </p:nvSpPr>
        <p:spPr>
          <a:xfrm rot="0">
            <a:off x="8055058" y="6993459"/>
            <a:ext cx="9650075" cy="3492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Border at the top when the top side is unoccupied</a:t>
            </a:r>
          </a:p>
        </p:txBody>
      </p:sp>
      <p:sp>
        <p:nvSpPr>
          <p:cNvPr name="TextBox 20" id="20"/>
          <p:cNvSpPr txBox="true"/>
          <p:nvPr/>
        </p:nvSpPr>
        <p:spPr>
          <a:xfrm rot="0">
            <a:off x="8055058" y="7666559"/>
            <a:ext cx="9650075" cy="3492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Border on the top left when the left side and top side are unoccupied</a:t>
            </a:r>
          </a:p>
        </p:txBody>
      </p:sp>
      <p:sp>
        <p:nvSpPr>
          <p:cNvPr name="TextBox 21" id="21"/>
          <p:cNvSpPr txBox="true"/>
          <p:nvPr/>
        </p:nvSpPr>
        <p:spPr>
          <a:xfrm rot="0">
            <a:off x="8055058" y="8225359"/>
            <a:ext cx="9650075" cy="3492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Border on the bottom left when the left side and bottom side are unoccupied</a:t>
            </a:r>
          </a:p>
        </p:txBody>
      </p:sp>
      <p:sp>
        <p:nvSpPr>
          <p:cNvPr name="TextBox 22" id="22"/>
          <p:cNvSpPr txBox="true"/>
          <p:nvPr/>
        </p:nvSpPr>
        <p:spPr>
          <a:xfrm rot="0">
            <a:off x="8055058" y="8784159"/>
            <a:ext cx="9650075" cy="3492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Border an the bottom when the bottom side is unoccupied</a:t>
            </a:r>
          </a:p>
        </p:txBody>
      </p:sp>
      <p:sp>
        <p:nvSpPr>
          <p:cNvPr name="TextBox 23" id="23"/>
          <p:cNvSpPr txBox="true"/>
          <p:nvPr/>
        </p:nvSpPr>
        <p:spPr>
          <a:xfrm rot="0">
            <a:off x="8055058" y="9457259"/>
            <a:ext cx="9650075" cy="701675"/>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Border on the bottom right when the right side and bottom side are unoccupied</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916902" y="3734562"/>
            <a:ext cx="3823651" cy="3622406"/>
          </a:xfrm>
          <a:custGeom>
            <a:avLst/>
            <a:gdLst/>
            <a:ahLst/>
            <a:cxnLst/>
            <a:rect r="r" b="b" t="t" l="l"/>
            <a:pathLst>
              <a:path h="3622406" w="3823651">
                <a:moveTo>
                  <a:pt x="0" y="0"/>
                </a:moveTo>
                <a:lnTo>
                  <a:pt x="3823651" y="0"/>
                </a:lnTo>
                <a:lnTo>
                  <a:pt x="3823651" y="3622406"/>
                </a:lnTo>
                <a:lnTo>
                  <a:pt x="0" y="3622406"/>
                </a:lnTo>
                <a:lnTo>
                  <a:pt x="0" y="0"/>
                </a:lnTo>
                <a:close/>
              </a:path>
            </a:pathLst>
          </a:custGeom>
          <a:blipFill>
            <a:blip r:embed="rId16"/>
            <a:stretch>
              <a:fillRect l="0" t="0" r="0" b="0"/>
            </a:stretch>
          </a:blipFill>
        </p:spPr>
      </p:sp>
      <p:sp>
        <p:nvSpPr>
          <p:cNvPr name="Freeform 14" id="14"/>
          <p:cNvSpPr/>
          <p:nvPr/>
        </p:nvSpPr>
        <p:spPr>
          <a:xfrm flipH="false" flipV="false" rot="0">
            <a:off x="6366648" y="3734562"/>
            <a:ext cx="5554703" cy="3688670"/>
          </a:xfrm>
          <a:custGeom>
            <a:avLst/>
            <a:gdLst/>
            <a:ahLst/>
            <a:cxnLst/>
            <a:rect r="r" b="b" t="t" l="l"/>
            <a:pathLst>
              <a:path h="3688670" w="5554703">
                <a:moveTo>
                  <a:pt x="0" y="0"/>
                </a:moveTo>
                <a:lnTo>
                  <a:pt x="5554704" y="0"/>
                </a:lnTo>
                <a:lnTo>
                  <a:pt x="5554704" y="3688670"/>
                </a:lnTo>
                <a:lnTo>
                  <a:pt x="0" y="3688670"/>
                </a:lnTo>
                <a:lnTo>
                  <a:pt x="0" y="0"/>
                </a:lnTo>
                <a:close/>
              </a:path>
            </a:pathLst>
          </a:custGeom>
          <a:blipFill>
            <a:blip r:embed="rId17"/>
            <a:stretch>
              <a:fillRect l="0" t="0" r="0" b="0"/>
            </a:stretch>
          </a:blipFill>
        </p:spPr>
      </p:sp>
      <p:sp>
        <p:nvSpPr>
          <p:cNvPr name="Freeform 15" id="15"/>
          <p:cNvSpPr/>
          <p:nvPr/>
        </p:nvSpPr>
        <p:spPr>
          <a:xfrm flipH="false" flipV="false" rot="0">
            <a:off x="12852431" y="3602035"/>
            <a:ext cx="4282186" cy="3887459"/>
          </a:xfrm>
          <a:custGeom>
            <a:avLst/>
            <a:gdLst/>
            <a:ahLst/>
            <a:cxnLst/>
            <a:rect r="r" b="b" t="t" l="l"/>
            <a:pathLst>
              <a:path h="3887459" w="4282186">
                <a:moveTo>
                  <a:pt x="0" y="0"/>
                </a:moveTo>
                <a:lnTo>
                  <a:pt x="4282186" y="0"/>
                </a:lnTo>
                <a:lnTo>
                  <a:pt x="4282186" y="3887460"/>
                </a:lnTo>
                <a:lnTo>
                  <a:pt x="0" y="3887460"/>
                </a:lnTo>
                <a:lnTo>
                  <a:pt x="0" y="0"/>
                </a:lnTo>
                <a:close/>
              </a:path>
            </a:pathLst>
          </a:custGeom>
          <a:blipFill>
            <a:blip r:embed="rId18"/>
            <a:stretch>
              <a:fillRect l="0" t="0" r="0" b="0"/>
            </a:stretch>
          </a:blipFill>
        </p:spPr>
      </p:sp>
      <p:sp>
        <p:nvSpPr>
          <p:cNvPr name="TextBox 16" id="16"/>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RULE TILE</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OBJECT POOLING</a:t>
            </a:r>
          </a:p>
        </p:txBody>
      </p:sp>
      <p:sp>
        <p:nvSpPr>
          <p:cNvPr name="TextBox 14" id="14"/>
          <p:cNvSpPr txBox="true"/>
          <p:nvPr/>
        </p:nvSpPr>
        <p:spPr>
          <a:xfrm rot="0">
            <a:off x="2913326" y="3298395"/>
            <a:ext cx="12823822" cy="34061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Object pooling is a design pattern that can provide performance optimization by reducing the processing power required of the CPU to run repetitive create and destroy calls. Instead, with object pooling, existing GameObjects can be reused over and over.</a:t>
            </a:r>
          </a:p>
        </p:txBody>
      </p:sp>
      <p:sp>
        <p:nvSpPr>
          <p:cNvPr name="TextBox 15" id="15"/>
          <p:cNvSpPr txBox="true"/>
          <p:nvPr/>
        </p:nvSpPr>
        <p:spPr>
          <a:xfrm rot="0">
            <a:off x="2913326" y="7075998"/>
            <a:ext cx="12823822" cy="13487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This is useful when there is a GameObject that has to be instantiated repeatedly in the game.</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2613931" y="2883816"/>
            <a:ext cx="3922541" cy="6716860"/>
          </a:xfrm>
          <a:custGeom>
            <a:avLst/>
            <a:gdLst/>
            <a:ahLst/>
            <a:cxnLst/>
            <a:rect r="r" b="b" t="t" l="l"/>
            <a:pathLst>
              <a:path h="6716860" w="3922541">
                <a:moveTo>
                  <a:pt x="0" y="0"/>
                </a:moveTo>
                <a:lnTo>
                  <a:pt x="3922541" y="0"/>
                </a:lnTo>
                <a:lnTo>
                  <a:pt x="3922541" y="6716859"/>
                </a:lnTo>
                <a:lnTo>
                  <a:pt x="0" y="6716859"/>
                </a:lnTo>
                <a:lnTo>
                  <a:pt x="0" y="0"/>
                </a:lnTo>
                <a:close/>
              </a:path>
            </a:pathLst>
          </a:custGeom>
          <a:blipFill>
            <a:blip r:embed="rId16"/>
            <a:stretch>
              <a:fillRect l="0" t="0" r="0" b="0"/>
            </a:stretch>
          </a:blipFill>
        </p:spPr>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OBJECT POOLING</a:t>
            </a:r>
          </a:p>
        </p:txBody>
      </p:sp>
      <p:sp>
        <p:nvSpPr>
          <p:cNvPr name="TextBox 15" id="15"/>
          <p:cNvSpPr txBox="true"/>
          <p:nvPr/>
        </p:nvSpPr>
        <p:spPr>
          <a:xfrm rot="0">
            <a:off x="7157847" y="5343467"/>
            <a:ext cx="9079658" cy="13487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Slimes and Skeletons when they are not ready to spawn</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2613931" y="2883816"/>
            <a:ext cx="3922541" cy="6716860"/>
          </a:xfrm>
          <a:custGeom>
            <a:avLst/>
            <a:gdLst/>
            <a:ahLst/>
            <a:cxnLst/>
            <a:rect r="r" b="b" t="t" l="l"/>
            <a:pathLst>
              <a:path h="6716860" w="3922541">
                <a:moveTo>
                  <a:pt x="0" y="0"/>
                </a:moveTo>
                <a:lnTo>
                  <a:pt x="3922541" y="0"/>
                </a:lnTo>
                <a:lnTo>
                  <a:pt x="3922541" y="6716859"/>
                </a:lnTo>
                <a:lnTo>
                  <a:pt x="0" y="6716859"/>
                </a:lnTo>
                <a:lnTo>
                  <a:pt x="0" y="0"/>
                </a:lnTo>
                <a:close/>
              </a:path>
            </a:pathLst>
          </a:custGeom>
          <a:blipFill>
            <a:blip r:embed="rId16"/>
            <a:stretch>
              <a:fillRect l="0" t="0" r="0" b="0"/>
            </a:stretch>
          </a:blipFill>
        </p:spPr>
      </p:sp>
      <p:sp>
        <p:nvSpPr>
          <p:cNvPr name="Freeform 14" id="14"/>
          <p:cNvSpPr/>
          <p:nvPr/>
        </p:nvSpPr>
        <p:spPr>
          <a:xfrm flipH="false" flipV="false" rot="0">
            <a:off x="7157847" y="7645011"/>
            <a:ext cx="10391861" cy="1955664"/>
          </a:xfrm>
          <a:custGeom>
            <a:avLst/>
            <a:gdLst/>
            <a:ahLst/>
            <a:cxnLst/>
            <a:rect r="r" b="b" t="t" l="l"/>
            <a:pathLst>
              <a:path h="1955664" w="10391861">
                <a:moveTo>
                  <a:pt x="0" y="0"/>
                </a:moveTo>
                <a:lnTo>
                  <a:pt x="10391861" y="0"/>
                </a:lnTo>
                <a:lnTo>
                  <a:pt x="10391861" y="1955664"/>
                </a:lnTo>
                <a:lnTo>
                  <a:pt x="0" y="1955664"/>
                </a:lnTo>
                <a:lnTo>
                  <a:pt x="0" y="0"/>
                </a:lnTo>
                <a:close/>
              </a:path>
            </a:pathLst>
          </a:custGeom>
          <a:blipFill>
            <a:blip r:embed="rId17"/>
            <a:stretch>
              <a:fillRect l="0" t="0" r="0" b="0"/>
            </a:stretch>
          </a:blipFill>
        </p:spPr>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OBJECT POOLING</a:t>
            </a:r>
          </a:p>
        </p:txBody>
      </p:sp>
      <p:sp>
        <p:nvSpPr>
          <p:cNvPr name="TextBox 16" id="16"/>
          <p:cNvSpPr txBox="true"/>
          <p:nvPr/>
        </p:nvSpPr>
        <p:spPr>
          <a:xfrm rot="0">
            <a:off x="7157847" y="6435572"/>
            <a:ext cx="9079658" cy="6629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When slimes are ready to spawn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3413683" y="3867150"/>
            <a:ext cx="12823822" cy="27203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Enemies of players in this game are skeletons and slimes</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They appear after a certain time</a:t>
            </a:r>
          </a:p>
          <a:p>
            <a:pPr algn="l" marL="842110" indent="-421055" lvl="1">
              <a:lnSpc>
                <a:spcPts val="5460"/>
              </a:lnSpc>
              <a:spcBef>
                <a:spcPct val="0"/>
              </a:spcBef>
              <a:buFont typeface="Arial"/>
              <a:buChar char="•"/>
            </a:pPr>
            <a:r>
              <a:rPr lang="en-US" sz="3900">
                <a:solidFill>
                  <a:srgbClr val="FFFFFF"/>
                </a:solidFill>
                <a:latin typeface="Canva Sans"/>
                <a:ea typeface="Canva Sans"/>
                <a:cs typeface="Canva Sans"/>
                <a:sym typeface="Canva Sans"/>
              </a:rPr>
              <a:t>They attack and kill our plants </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2788587" y="4408249"/>
            <a:ext cx="13626582" cy="606187"/>
          </a:xfrm>
          <a:custGeom>
            <a:avLst/>
            <a:gdLst/>
            <a:ahLst/>
            <a:cxnLst/>
            <a:rect r="r" b="b" t="t" l="l"/>
            <a:pathLst>
              <a:path h="606187" w="13626582">
                <a:moveTo>
                  <a:pt x="0" y="0"/>
                </a:moveTo>
                <a:lnTo>
                  <a:pt x="13626582" y="0"/>
                </a:lnTo>
                <a:lnTo>
                  <a:pt x="13626582" y="606187"/>
                </a:lnTo>
                <a:lnTo>
                  <a:pt x="0" y="606187"/>
                </a:lnTo>
                <a:lnTo>
                  <a:pt x="0" y="0"/>
                </a:lnTo>
                <a:close/>
              </a:path>
            </a:pathLst>
          </a:custGeom>
          <a:blipFill>
            <a:blip r:embed="rId16"/>
            <a:stretch>
              <a:fillRect l="0" t="0" r="0" b="0"/>
            </a:stretch>
          </a:blipFill>
        </p:spPr>
      </p:sp>
      <p:sp>
        <p:nvSpPr>
          <p:cNvPr name="Freeform 14" id="14"/>
          <p:cNvSpPr/>
          <p:nvPr/>
        </p:nvSpPr>
        <p:spPr>
          <a:xfrm flipH="false" flipV="false" rot="0">
            <a:off x="2788587" y="7525543"/>
            <a:ext cx="12652993" cy="1376555"/>
          </a:xfrm>
          <a:custGeom>
            <a:avLst/>
            <a:gdLst/>
            <a:ahLst/>
            <a:cxnLst/>
            <a:rect r="r" b="b" t="t" l="l"/>
            <a:pathLst>
              <a:path h="1376555" w="12652993">
                <a:moveTo>
                  <a:pt x="0" y="0"/>
                </a:moveTo>
                <a:lnTo>
                  <a:pt x="12652994" y="0"/>
                </a:lnTo>
                <a:lnTo>
                  <a:pt x="12652994" y="1376555"/>
                </a:lnTo>
                <a:lnTo>
                  <a:pt x="0" y="1376555"/>
                </a:lnTo>
                <a:lnTo>
                  <a:pt x="0" y="0"/>
                </a:lnTo>
                <a:close/>
              </a:path>
            </a:pathLst>
          </a:custGeom>
          <a:blipFill>
            <a:blip r:embed="rId17"/>
            <a:stretch>
              <a:fillRect l="0" t="0" r="0" b="0"/>
            </a:stretch>
          </a:blipFill>
        </p:spPr>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OBJECT POOLING</a:t>
            </a:r>
          </a:p>
        </p:txBody>
      </p:sp>
      <p:sp>
        <p:nvSpPr>
          <p:cNvPr name="TextBox 16" id="16"/>
          <p:cNvSpPr txBox="true"/>
          <p:nvPr/>
        </p:nvSpPr>
        <p:spPr>
          <a:xfrm rot="0">
            <a:off x="3586403" y="3364998"/>
            <a:ext cx="12828766" cy="6629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Store different queues for different GameObjects.</a:t>
            </a:r>
          </a:p>
        </p:txBody>
      </p:sp>
      <p:sp>
        <p:nvSpPr>
          <p:cNvPr name="TextBox 17" id="17"/>
          <p:cNvSpPr txBox="true"/>
          <p:nvPr/>
        </p:nvSpPr>
        <p:spPr>
          <a:xfrm rot="0">
            <a:off x="3308898" y="5893970"/>
            <a:ext cx="12828766" cy="13487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Keep track of spawned objects to put them back when they are no longer in use.</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OBJECT POOLING</a:t>
            </a:r>
          </a:p>
        </p:txBody>
      </p:sp>
      <p:sp>
        <p:nvSpPr>
          <p:cNvPr name="TextBox 14" id="14"/>
          <p:cNvSpPr txBox="true"/>
          <p:nvPr/>
        </p:nvSpPr>
        <p:spPr>
          <a:xfrm rot="0">
            <a:off x="3586403" y="3658362"/>
            <a:ext cx="12828766" cy="2034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Object pooling is also used for spawning bullets since bullets can  be instantiated many times throughout the game.</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2641608" y="4506647"/>
            <a:ext cx="6075381" cy="2765252"/>
          </a:xfrm>
          <a:custGeom>
            <a:avLst/>
            <a:gdLst/>
            <a:ahLst/>
            <a:cxnLst/>
            <a:rect r="r" b="b" t="t" l="l"/>
            <a:pathLst>
              <a:path h="2765252" w="6075381">
                <a:moveTo>
                  <a:pt x="0" y="0"/>
                </a:moveTo>
                <a:lnTo>
                  <a:pt x="6075382" y="0"/>
                </a:lnTo>
                <a:lnTo>
                  <a:pt x="6075382" y="2765252"/>
                </a:lnTo>
                <a:lnTo>
                  <a:pt x="0" y="2765252"/>
                </a:lnTo>
                <a:lnTo>
                  <a:pt x="0" y="0"/>
                </a:lnTo>
                <a:close/>
              </a:path>
            </a:pathLst>
          </a:custGeom>
          <a:blipFill>
            <a:blip r:embed="rId16"/>
            <a:stretch>
              <a:fillRect l="0" t="0" r="0" b="0"/>
            </a:stretch>
          </a:blipFill>
        </p:spPr>
      </p:sp>
      <p:sp>
        <p:nvSpPr>
          <p:cNvPr name="Freeform 14" id="14"/>
          <p:cNvSpPr/>
          <p:nvPr/>
        </p:nvSpPr>
        <p:spPr>
          <a:xfrm flipH="false" flipV="false" rot="0">
            <a:off x="9325237" y="4473197"/>
            <a:ext cx="6127394" cy="2786868"/>
          </a:xfrm>
          <a:custGeom>
            <a:avLst/>
            <a:gdLst/>
            <a:ahLst/>
            <a:cxnLst/>
            <a:rect r="r" b="b" t="t" l="l"/>
            <a:pathLst>
              <a:path h="2786868" w="6127394">
                <a:moveTo>
                  <a:pt x="0" y="0"/>
                </a:moveTo>
                <a:lnTo>
                  <a:pt x="6127394" y="0"/>
                </a:lnTo>
                <a:lnTo>
                  <a:pt x="6127394" y="2786868"/>
                </a:lnTo>
                <a:lnTo>
                  <a:pt x="0" y="2786868"/>
                </a:lnTo>
                <a:lnTo>
                  <a:pt x="0" y="0"/>
                </a:lnTo>
                <a:close/>
              </a:path>
            </a:pathLst>
          </a:custGeom>
          <a:blipFill>
            <a:blip r:embed="rId17"/>
            <a:stretch>
              <a:fillRect l="0" t="0" r="0" b="-6221"/>
            </a:stretch>
          </a:blipFill>
        </p:spPr>
      </p:sp>
      <p:sp>
        <p:nvSpPr>
          <p:cNvPr name="Freeform 15" id="15"/>
          <p:cNvSpPr/>
          <p:nvPr/>
        </p:nvSpPr>
        <p:spPr>
          <a:xfrm flipH="false" flipV="false" rot="0">
            <a:off x="680349" y="7168819"/>
            <a:ext cx="5812108" cy="2847589"/>
          </a:xfrm>
          <a:custGeom>
            <a:avLst/>
            <a:gdLst/>
            <a:ahLst/>
            <a:cxnLst/>
            <a:rect r="r" b="b" t="t" l="l"/>
            <a:pathLst>
              <a:path h="2847589" w="5812108">
                <a:moveTo>
                  <a:pt x="0" y="0"/>
                </a:moveTo>
                <a:lnTo>
                  <a:pt x="5812109" y="0"/>
                </a:lnTo>
                <a:lnTo>
                  <a:pt x="5812109" y="2847589"/>
                </a:lnTo>
                <a:lnTo>
                  <a:pt x="0" y="2847589"/>
                </a:lnTo>
                <a:lnTo>
                  <a:pt x="0" y="0"/>
                </a:lnTo>
                <a:close/>
              </a:path>
            </a:pathLst>
          </a:custGeom>
          <a:blipFill>
            <a:blip r:embed="rId18"/>
            <a:stretch>
              <a:fillRect l="0" t="0" r="0" b="0"/>
            </a:stretch>
          </a:blipFill>
        </p:spPr>
      </p:sp>
      <p:sp>
        <p:nvSpPr>
          <p:cNvPr name="Freeform 16" id="16"/>
          <p:cNvSpPr/>
          <p:nvPr/>
        </p:nvSpPr>
        <p:spPr>
          <a:xfrm flipH="false" flipV="false" rot="0">
            <a:off x="6492458" y="7168819"/>
            <a:ext cx="5688556" cy="2847589"/>
          </a:xfrm>
          <a:custGeom>
            <a:avLst/>
            <a:gdLst/>
            <a:ahLst/>
            <a:cxnLst/>
            <a:rect r="r" b="b" t="t" l="l"/>
            <a:pathLst>
              <a:path h="2847589" w="5688556">
                <a:moveTo>
                  <a:pt x="0" y="0"/>
                </a:moveTo>
                <a:lnTo>
                  <a:pt x="5688556" y="0"/>
                </a:lnTo>
                <a:lnTo>
                  <a:pt x="5688556" y="2847589"/>
                </a:lnTo>
                <a:lnTo>
                  <a:pt x="0" y="2847589"/>
                </a:lnTo>
                <a:lnTo>
                  <a:pt x="0" y="0"/>
                </a:lnTo>
                <a:close/>
              </a:path>
            </a:pathLst>
          </a:custGeom>
          <a:blipFill>
            <a:blip r:embed="rId19"/>
            <a:stretch>
              <a:fillRect l="0" t="0" r="0" b="0"/>
            </a:stretch>
          </a:blipFill>
        </p:spPr>
      </p:sp>
      <p:sp>
        <p:nvSpPr>
          <p:cNvPr name="Freeform 17" id="17"/>
          <p:cNvSpPr/>
          <p:nvPr/>
        </p:nvSpPr>
        <p:spPr>
          <a:xfrm flipH="false" flipV="false" rot="0">
            <a:off x="12181014" y="7168819"/>
            <a:ext cx="5942894" cy="2917907"/>
          </a:xfrm>
          <a:custGeom>
            <a:avLst/>
            <a:gdLst/>
            <a:ahLst/>
            <a:cxnLst/>
            <a:rect r="r" b="b" t="t" l="l"/>
            <a:pathLst>
              <a:path h="2917907" w="5942894">
                <a:moveTo>
                  <a:pt x="0" y="0"/>
                </a:moveTo>
                <a:lnTo>
                  <a:pt x="5942894" y="0"/>
                </a:lnTo>
                <a:lnTo>
                  <a:pt x="5942894" y="2917907"/>
                </a:lnTo>
                <a:lnTo>
                  <a:pt x="0" y="2917907"/>
                </a:lnTo>
                <a:lnTo>
                  <a:pt x="0" y="0"/>
                </a:lnTo>
                <a:close/>
              </a:path>
            </a:pathLst>
          </a:custGeom>
          <a:blipFill>
            <a:blip r:embed="rId20"/>
            <a:stretch>
              <a:fillRect l="-2802" t="0" r="-2802" b="0"/>
            </a:stretch>
          </a:blipFill>
        </p:spPr>
      </p:sp>
      <p:sp>
        <p:nvSpPr>
          <p:cNvPr name="TextBox 18" id="18"/>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DAY/NIGHT CYCLE</a:t>
            </a:r>
          </a:p>
        </p:txBody>
      </p:sp>
      <p:sp>
        <p:nvSpPr>
          <p:cNvPr name="TextBox 19" id="19"/>
          <p:cNvSpPr txBox="true"/>
          <p:nvPr/>
        </p:nvSpPr>
        <p:spPr>
          <a:xfrm rot="0">
            <a:off x="2913326" y="2472118"/>
            <a:ext cx="12823822" cy="2034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To simulate day-night cycle in the game, we used </a:t>
            </a:r>
            <a:r>
              <a:rPr lang="en-US" sz="3900">
                <a:solidFill>
                  <a:srgbClr val="FFFFFF"/>
                </a:solidFill>
                <a:latin typeface="Canva Sans Bold"/>
                <a:ea typeface="Canva Sans Bold"/>
                <a:cs typeface="Canva Sans Bold"/>
                <a:sym typeface="Canva Sans Bold"/>
              </a:rPr>
              <a:t>Global Light 2D</a:t>
            </a:r>
            <a:r>
              <a:rPr lang="en-US" sz="3900">
                <a:solidFill>
                  <a:srgbClr val="FFFFFF"/>
                </a:solidFill>
                <a:latin typeface="Canva Sans"/>
                <a:ea typeface="Canva Sans"/>
                <a:cs typeface="Canva Sans"/>
                <a:sym typeface="Canva Sans"/>
              </a:rPr>
              <a:t> with a color that changes throughout the day.</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3322145" y="5369102"/>
            <a:ext cx="3089411" cy="3089411"/>
          </a:xfrm>
          <a:custGeom>
            <a:avLst/>
            <a:gdLst/>
            <a:ahLst/>
            <a:cxnLst/>
            <a:rect r="r" b="b" t="t" l="l"/>
            <a:pathLst>
              <a:path h="3089411" w="3089411">
                <a:moveTo>
                  <a:pt x="0" y="0"/>
                </a:moveTo>
                <a:lnTo>
                  <a:pt x="3089411" y="0"/>
                </a:lnTo>
                <a:lnTo>
                  <a:pt x="3089411" y="3089410"/>
                </a:lnTo>
                <a:lnTo>
                  <a:pt x="0" y="3089410"/>
                </a:lnTo>
                <a:lnTo>
                  <a:pt x="0" y="0"/>
                </a:lnTo>
                <a:close/>
              </a:path>
            </a:pathLst>
          </a:custGeom>
          <a:blipFill>
            <a:blip r:embed="rId16"/>
            <a:stretch>
              <a:fillRect l="0" t="0" r="0" b="0"/>
            </a:stretch>
          </a:blipFill>
        </p:spPr>
      </p:sp>
      <p:sp>
        <p:nvSpPr>
          <p:cNvPr name="Freeform 14" id="14"/>
          <p:cNvSpPr/>
          <p:nvPr/>
        </p:nvSpPr>
        <p:spPr>
          <a:xfrm flipH="false" flipV="false" rot="0">
            <a:off x="11247888" y="5589453"/>
            <a:ext cx="3018095" cy="3018095"/>
          </a:xfrm>
          <a:custGeom>
            <a:avLst/>
            <a:gdLst/>
            <a:ahLst/>
            <a:cxnLst/>
            <a:rect r="r" b="b" t="t" l="l"/>
            <a:pathLst>
              <a:path h="3018095" w="3018095">
                <a:moveTo>
                  <a:pt x="0" y="0"/>
                </a:moveTo>
                <a:lnTo>
                  <a:pt x="3018095" y="0"/>
                </a:lnTo>
                <a:lnTo>
                  <a:pt x="3018095" y="3018095"/>
                </a:lnTo>
                <a:lnTo>
                  <a:pt x="0" y="3018095"/>
                </a:lnTo>
                <a:lnTo>
                  <a:pt x="0" y="0"/>
                </a:lnTo>
                <a:close/>
              </a:path>
            </a:pathLst>
          </a:custGeom>
          <a:blipFill>
            <a:blip r:embed="rId17"/>
            <a:stretch>
              <a:fillRect l="0" t="0" r="0" b="0"/>
            </a:stretch>
          </a:blipFill>
        </p:spPr>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DAY/NIGHT CYCLE</a:t>
            </a:r>
          </a:p>
        </p:txBody>
      </p:sp>
      <p:sp>
        <p:nvSpPr>
          <p:cNvPr name="TextBox 16" id="16"/>
          <p:cNvSpPr txBox="true"/>
          <p:nvPr/>
        </p:nvSpPr>
        <p:spPr>
          <a:xfrm rot="0">
            <a:off x="2555055" y="2618833"/>
            <a:ext cx="12823822" cy="27203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The intensity of the Global Light also fluctuates throughout the day to match with the time.</a:t>
            </a:r>
          </a:p>
          <a:p>
            <a:pPr algn="l">
              <a:lnSpc>
                <a:spcPts val="5460"/>
              </a:lnSpc>
            </a:pPr>
          </a:p>
          <a:p>
            <a:pPr algn="l">
              <a:lnSpc>
                <a:spcPts val="5460"/>
              </a:lnSpc>
              <a:spcBef>
                <a:spcPct val="0"/>
              </a:spcBef>
            </a:pPr>
            <a:r>
              <a:rPr lang="en-US" sz="3900">
                <a:solidFill>
                  <a:srgbClr val="FFFFFF"/>
                </a:solidFill>
                <a:latin typeface="Canva Sans"/>
                <a:ea typeface="Canva Sans"/>
                <a:cs typeface="Canva Sans"/>
                <a:sym typeface="Canva Sans"/>
              </a:rPr>
              <a:t>This can be achieved by using </a:t>
            </a:r>
            <a:r>
              <a:rPr lang="en-US" sz="3900">
                <a:solidFill>
                  <a:srgbClr val="FFFFFF"/>
                </a:solidFill>
                <a:latin typeface="Canva Sans Bold"/>
                <a:ea typeface="Canva Sans Bold"/>
                <a:cs typeface="Canva Sans Bold"/>
                <a:sym typeface="Canva Sans Bold"/>
              </a:rPr>
              <a:t>Mathf.Lerp</a:t>
            </a:r>
          </a:p>
        </p:txBody>
      </p:sp>
      <p:sp>
        <p:nvSpPr>
          <p:cNvPr name="TextBox 17" id="17"/>
          <p:cNvSpPr txBox="true"/>
          <p:nvPr/>
        </p:nvSpPr>
        <p:spPr>
          <a:xfrm rot="0">
            <a:off x="2555055" y="8421778"/>
            <a:ext cx="4927029" cy="58039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Canva Sans Bold"/>
                <a:ea typeface="Canva Sans Bold"/>
                <a:cs typeface="Canva Sans Bold"/>
                <a:sym typeface="Canva Sans Bold"/>
              </a:rPr>
              <a:t>Light intensity: 0.8 - 1.5</a:t>
            </a:r>
          </a:p>
        </p:txBody>
      </p:sp>
      <p:sp>
        <p:nvSpPr>
          <p:cNvPr name="TextBox 18" id="18"/>
          <p:cNvSpPr txBox="true"/>
          <p:nvPr/>
        </p:nvSpPr>
        <p:spPr>
          <a:xfrm rot="0">
            <a:off x="10134993" y="8423586"/>
            <a:ext cx="5243885" cy="58039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Canva Sans Bold"/>
                <a:ea typeface="Canva Sans Bold"/>
                <a:cs typeface="Canva Sans Bold"/>
                <a:sym typeface="Canva Sans Bold"/>
              </a:rPr>
              <a:t>Light intensity: 0.1 - 0.65</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DAY/NIGHT CYCLE</a:t>
            </a:r>
          </a:p>
        </p:txBody>
      </p:sp>
      <p:sp>
        <p:nvSpPr>
          <p:cNvPr name="TextBox 14" id="14"/>
          <p:cNvSpPr txBox="true"/>
          <p:nvPr/>
        </p:nvSpPr>
        <p:spPr>
          <a:xfrm rot="0">
            <a:off x="2555055" y="2618833"/>
            <a:ext cx="12823822" cy="13487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Another Spot Light 2D is used to simulate light emitted from a torch.</a:t>
            </a:r>
          </a:p>
        </p:txBody>
      </p:sp>
      <p:sp>
        <p:nvSpPr>
          <p:cNvPr name="Freeform 15" id="15"/>
          <p:cNvSpPr/>
          <p:nvPr/>
        </p:nvSpPr>
        <p:spPr>
          <a:xfrm flipH="false" flipV="false" rot="0">
            <a:off x="4152323" y="4333250"/>
            <a:ext cx="9983355" cy="4901737"/>
          </a:xfrm>
          <a:custGeom>
            <a:avLst/>
            <a:gdLst/>
            <a:ahLst/>
            <a:cxnLst/>
            <a:rect r="r" b="b" t="t" l="l"/>
            <a:pathLst>
              <a:path h="4901737" w="9983355">
                <a:moveTo>
                  <a:pt x="0" y="0"/>
                </a:moveTo>
                <a:lnTo>
                  <a:pt x="9983354" y="0"/>
                </a:lnTo>
                <a:lnTo>
                  <a:pt x="9983354" y="4901737"/>
                </a:lnTo>
                <a:lnTo>
                  <a:pt x="0" y="4901737"/>
                </a:lnTo>
                <a:lnTo>
                  <a:pt x="0" y="0"/>
                </a:lnTo>
                <a:close/>
              </a:path>
            </a:pathLst>
          </a:custGeom>
          <a:blipFill>
            <a:blip r:embed="rId16"/>
            <a:stretch>
              <a:fillRect l="-2802" t="0" r="-2802" b="0"/>
            </a:stretch>
          </a:blipFill>
        </p:spPr>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SHADER</a:t>
            </a:r>
          </a:p>
        </p:txBody>
      </p:sp>
      <p:sp>
        <p:nvSpPr>
          <p:cNvPr name="TextBox 14" id="14"/>
          <p:cNvSpPr txBox="true"/>
          <p:nvPr/>
        </p:nvSpPr>
        <p:spPr>
          <a:xfrm rot="0">
            <a:off x="2977725" y="3867150"/>
            <a:ext cx="12823822" cy="47777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Using shader is a good way to manipulate graphical aspect of a sprite in the game.</a:t>
            </a:r>
          </a:p>
          <a:p>
            <a:pPr algn="l">
              <a:lnSpc>
                <a:spcPts val="5460"/>
              </a:lnSpc>
            </a:pPr>
          </a:p>
          <a:p>
            <a:pPr algn="l">
              <a:lnSpc>
                <a:spcPts val="5460"/>
              </a:lnSpc>
            </a:pPr>
            <a:r>
              <a:rPr lang="en-US" sz="3900">
                <a:solidFill>
                  <a:srgbClr val="FFFFFF"/>
                </a:solidFill>
                <a:latin typeface="Canva Sans"/>
                <a:ea typeface="Canva Sans"/>
                <a:cs typeface="Canva Sans"/>
                <a:sym typeface="Canva Sans"/>
              </a:rPr>
              <a:t>In our game, we’ve implemented shader to create effect on:</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The Save icon</a:t>
            </a:r>
          </a:p>
          <a:p>
            <a:pPr algn="l" marL="842110" indent="-421055" lvl="1">
              <a:lnSpc>
                <a:spcPts val="5460"/>
              </a:lnSpc>
              <a:spcBef>
                <a:spcPct val="0"/>
              </a:spcBef>
              <a:buFont typeface="Arial"/>
              <a:buChar char="•"/>
            </a:pPr>
            <a:r>
              <a:rPr lang="en-US" sz="3900">
                <a:solidFill>
                  <a:srgbClr val="FFFFFF"/>
                </a:solidFill>
                <a:latin typeface="Canva Sans"/>
                <a:ea typeface="Canva Sans"/>
                <a:cs typeface="Canva Sans"/>
                <a:sym typeface="Canva Sans"/>
              </a:rPr>
              <a:t>Plants when they’re ready to be harvested</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pic>
        <p:nvPicPr>
          <p:cNvPr name="Picture 13" id="13">
            <a:hlinkClick action="ppaction://media"/>
          </p:cNvPr>
          <p:cNvPicPr>
            <a:picLocks noChangeAspect="true"/>
          </p:cNvPicPr>
          <p:nvPr>
            <a:videoFile r:link="rId17"/>
            <p:extLst>
              <p:ext uri="{DAA4B4D4-6D71-4841-9C94-3DE7FCFB9230}">
                <p14:media xmlns:p14="http://schemas.microsoft.com/office/powerpoint/2010/main" r:embed="rId18"/>
              </p:ext>
            </p:extLst>
          </p:nvPr>
        </p:nvPicPr>
        <p:blipFill>
          <a:blip r:embed="rId16"/>
          <a:srcRect l="0" t="0" r="0" b="0"/>
          <a:stretch>
            <a:fillRect/>
          </a:stretch>
        </p:blipFill>
        <p:spPr>
          <a:xfrm flipH="false" flipV="false" rot="0">
            <a:off x="7551041" y="4028036"/>
            <a:ext cx="3677190" cy="3677190"/>
          </a:xfrm>
          <a:prstGeom prst="rect">
            <a:avLst/>
          </a:prstGeom>
        </p:spPr>
      </p:pic>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SHADER</a:t>
            </a:r>
          </a:p>
        </p:txBody>
      </p:sp>
    </p:spTree>
  </p:cSld>
  <p:clrMapOvr>
    <a:masterClrMapping/>
  </p:clrMapOvr>
  <p:timing>
    <p:tnLst>
      <p:par>
        <p:cTn dur="indefinite" restart="never" nodeType="tmRoot">
          <p:childTnLst>
            <p:video>
              <p:cMediaNode vol="0">
                <p:cTn fill="hold" display="false">
                  <p:stCondLst>
                    <p:cond delay="indefinite"/>
                  </p:stCondLst>
                </p:cTn>
                <p:tgtEl>
                  <p:spTgt spid="13"/>
                </p:tgtEl>
              </p:cMediaNode>
            </p:video>
          </p:childTnLst>
        </p:cTn>
      </p:par>
    </p:tnLst>
  </p:timing>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pic>
        <p:nvPicPr>
          <p:cNvPr name="Picture 13" id="13">
            <a:hlinkClick action="ppaction://media"/>
          </p:cNvPr>
          <p:cNvPicPr>
            <a:picLocks noChangeAspect="true"/>
          </p:cNvPicPr>
          <p:nvPr>
            <a:videoFile r:link="rId17"/>
            <p:extLst>
              <p:ext uri="{DAA4B4D4-6D71-4841-9C94-3DE7FCFB9230}">
                <p14:media xmlns:p14="http://schemas.microsoft.com/office/powerpoint/2010/main" r:embed="rId18"/>
              </p:ext>
            </p:extLst>
          </p:nvPr>
        </p:nvPicPr>
        <p:blipFill>
          <a:blip r:embed="rId16"/>
          <a:srcRect l="26200" t="16277" r="24799" b="22168"/>
          <a:stretch>
            <a:fillRect/>
          </a:stretch>
        </p:blipFill>
        <p:spPr>
          <a:xfrm flipH="false" flipV="false" rot="0">
            <a:off x="5312068" y="5284461"/>
            <a:ext cx="3273149" cy="4111763"/>
          </a:xfrm>
          <a:prstGeom prst="rect">
            <a:avLst/>
          </a:prstGeom>
        </p:spPr>
      </p:pic>
      <p:pic>
        <p:nvPicPr>
          <p:cNvPr name="Picture 14" id="14">
            <a:hlinkClick action="ppaction://media"/>
          </p:cNvPr>
          <p:cNvPicPr>
            <a:picLocks noChangeAspect="true"/>
          </p:cNvPicPr>
          <p:nvPr>
            <a:videoFile r:link="rId20"/>
            <p:extLst>
              <p:ext uri="{DAA4B4D4-6D71-4841-9C94-3DE7FCFB9230}">
                <p14:media xmlns:p14="http://schemas.microsoft.com/office/powerpoint/2010/main" r:embed="rId21"/>
              </p:ext>
            </p:extLst>
          </p:nvPr>
        </p:nvPicPr>
        <p:blipFill>
          <a:blip r:embed="rId19"/>
          <a:srcRect l="24593" t="18013" r="23708" b="22168"/>
          <a:stretch>
            <a:fillRect/>
          </a:stretch>
        </p:blipFill>
        <p:spPr>
          <a:xfrm flipH="false" flipV="false" rot="0">
            <a:off x="9586639" y="5284461"/>
            <a:ext cx="3553644" cy="4111763"/>
          </a:xfrm>
          <a:prstGeom prst="rect">
            <a:avLst/>
          </a:prstGeom>
        </p:spPr>
      </p:pic>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PARTICLE SYSTEM</a:t>
            </a:r>
          </a:p>
        </p:txBody>
      </p:sp>
      <p:sp>
        <p:nvSpPr>
          <p:cNvPr name="TextBox 16" id="16"/>
          <p:cNvSpPr txBox="true"/>
          <p:nvPr/>
        </p:nvSpPr>
        <p:spPr>
          <a:xfrm rot="0">
            <a:off x="2913326" y="2979908"/>
            <a:ext cx="12823822" cy="2034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Particle system is used to implement the dust trail effect when the player moves on dirt or grass in the game.</a:t>
            </a:r>
          </a:p>
        </p:txBody>
      </p:sp>
    </p:spTree>
  </p:cSld>
  <p:clrMapOvr>
    <a:masterClrMapping/>
  </p:clrMapOvr>
  <p:timing>
    <p:tnLst>
      <p:par>
        <p:cTn dur="indefinite" restart="never" nodeType="tmRoot">
          <p:childTnLst>
            <p:video>
              <p:cMediaNode vol="0">
                <p:cTn fill="hold" display="false">
                  <p:stCondLst>
                    <p:cond delay="indefinite"/>
                  </p:stCondLst>
                </p:cTn>
                <p:tgtEl>
                  <p:spTgt spid="13"/>
                </p:tgtEl>
              </p:cMediaNode>
            </p:video>
            <p:video>
              <p:cMediaNode vol="0">
                <p:cTn fill="hold" display="false">
                  <p:stCondLst>
                    <p:cond delay="indefinite"/>
                  </p:stCondLst>
                </p:cTn>
                <p:tgtEl>
                  <p:spTgt spid="14"/>
                </p:tgtEl>
              </p:cMediaNode>
            </p:video>
          </p:childTnLst>
        </p:cTn>
      </p:par>
    </p:tnLst>
  </p:timing>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916902" y="2772164"/>
            <a:ext cx="5302875" cy="6412779"/>
          </a:xfrm>
          <a:custGeom>
            <a:avLst/>
            <a:gdLst/>
            <a:ahLst/>
            <a:cxnLst/>
            <a:rect r="r" b="b" t="t" l="l"/>
            <a:pathLst>
              <a:path h="6412779" w="5302875">
                <a:moveTo>
                  <a:pt x="0" y="0"/>
                </a:moveTo>
                <a:lnTo>
                  <a:pt x="5302875" y="0"/>
                </a:lnTo>
                <a:lnTo>
                  <a:pt x="5302875" y="6412779"/>
                </a:lnTo>
                <a:lnTo>
                  <a:pt x="0" y="6412779"/>
                </a:lnTo>
                <a:lnTo>
                  <a:pt x="0" y="0"/>
                </a:lnTo>
                <a:close/>
              </a:path>
            </a:pathLst>
          </a:custGeom>
          <a:blipFill>
            <a:blip r:embed="rId16"/>
            <a:stretch>
              <a:fillRect l="0" t="0" r="0" b="0"/>
            </a:stretch>
          </a:blipFill>
        </p:spPr>
      </p:sp>
      <p:grpSp>
        <p:nvGrpSpPr>
          <p:cNvPr name="Group 14" id="14"/>
          <p:cNvGrpSpPr/>
          <p:nvPr/>
        </p:nvGrpSpPr>
        <p:grpSpPr>
          <a:xfrm rot="0">
            <a:off x="1489102" y="8633438"/>
            <a:ext cx="6143807" cy="551505"/>
            <a:chOff x="0" y="0"/>
            <a:chExt cx="1618122" cy="145252"/>
          </a:xfrm>
        </p:grpSpPr>
        <p:sp>
          <p:nvSpPr>
            <p:cNvPr name="Freeform 15" id="15"/>
            <p:cNvSpPr/>
            <p:nvPr/>
          </p:nvSpPr>
          <p:spPr>
            <a:xfrm flipH="false" flipV="false" rot="0">
              <a:off x="0" y="0"/>
              <a:ext cx="1618122" cy="145252"/>
            </a:xfrm>
            <a:custGeom>
              <a:avLst/>
              <a:gdLst/>
              <a:ahLst/>
              <a:cxnLst/>
              <a:rect r="r" b="b" t="t" l="l"/>
              <a:pathLst>
                <a:path h="145252" w="1618122">
                  <a:moveTo>
                    <a:pt x="809061" y="0"/>
                  </a:moveTo>
                  <a:cubicBezTo>
                    <a:pt x="362229" y="0"/>
                    <a:pt x="0" y="32516"/>
                    <a:pt x="0" y="72626"/>
                  </a:cubicBezTo>
                  <a:cubicBezTo>
                    <a:pt x="0" y="112736"/>
                    <a:pt x="362229" y="145252"/>
                    <a:pt x="809061" y="145252"/>
                  </a:cubicBezTo>
                  <a:cubicBezTo>
                    <a:pt x="1255893" y="145252"/>
                    <a:pt x="1618122" y="112736"/>
                    <a:pt x="1618122" y="72626"/>
                  </a:cubicBezTo>
                  <a:cubicBezTo>
                    <a:pt x="1618122" y="32516"/>
                    <a:pt x="1255893" y="0"/>
                    <a:pt x="809061" y="0"/>
                  </a:cubicBezTo>
                  <a:close/>
                </a:path>
              </a:pathLst>
            </a:custGeom>
            <a:solidFill>
              <a:srgbClr val="000000">
                <a:alpha val="0"/>
              </a:srgbClr>
            </a:solidFill>
            <a:ln w="38100" cap="sq">
              <a:solidFill>
                <a:srgbClr val="F00016"/>
              </a:solidFill>
              <a:prstDash val="solid"/>
              <a:miter/>
            </a:ln>
          </p:spPr>
        </p:sp>
        <p:sp>
          <p:nvSpPr>
            <p:cNvPr name="TextBox 16" id="16"/>
            <p:cNvSpPr txBox="true"/>
            <p:nvPr/>
          </p:nvSpPr>
          <p:spPr>
            <a:xfrm>
              <a:off x="151699" y="-34008"/>
              <a:ext cx="1314724" cy="165642"/>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PARTICLE SYSTEM</a:t>
            </a:r>
          </a:p>
        </p:txBody>
      </p:sp>
      <p:sp>
        <p:nvSpPr>
          <p:cNvPr name="TextBox 18" id="18"/>
          <p:cNvSpPr txBox="true"/>
          <p:nvPr/>
        </p:nvSpPr>
        <p:spPr>
          <a:xfrm rot="0">
            <a:off x="7959121" y="4400699"/>
            <a:ext cx="9300179" cy="40919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The dust trail color is saved in tiles’ respective Scriptable Objects. By applying this color to the start color of the dust trail particle system, we were able to make the trail look similar to the terrain.</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MINIMAP</a:t>
            </a:r>
          </a:p>
        </p:txBody>
      </p:sp>
      <p:sp>
        <p:nvSpPr>
          <p:cNvPr name="TextBox 15" id="15"/>
          <p:cNvSpPr txBox="true"/>
          <p:nvPr/>
        </p:nvSpPr>
        <p:spPr>
          <a:xfrm rot="0">
            <a:off x="2977725" y="3867150"/>
            <a:ext cx="12823822" cy="40919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To implement a minimap that allows the player to easily navigate incoming enemies, we have added the following objects to our game:</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Layers</a:t>
            </a:r>
          </a:p>
          <a:p>
            <a:pPr algn="l" marL="842110" indent="-421055" lvl="1">
              <a:lnSpc>
                <a:spcPts val="5460"/>
              </a:lnSpc>
              <a:buFont typeface="Arial"/>
              <a:buChar char="•"/>
            </a:pPr>
            <a:r>
              <a:rPr lang="en-US" sz="3900">
                <a:solidFill>
                  <a:srgbClr val="FFFFFF"/>
                </a:solidFill>
                <a:latin typeface="Canva Sans"/>
                <a:ea typeface="Canva Sans"/>
                <a:cs typeface="Canva Sans"/>
                <a:sym typeface="Canva Sans"/>
              </a:rPr>
              <a:t>Indicating arrows</a:t>
            </a:r>
          </a:p>
          <a:p>
            <a:pPr algn="l" marL="842110" indent="-421055" lvl="1">
              <a:lnSpc>
                <a:spcPts val="5460"/>
              </a:lnSpc>
              <a:spcBef>
                <a:spcPct val="0"/>
              </a:spcBef>
              <a:buFont typeface="Arial"/>
              <a:buChar char="•"/>
            </a:pPr>
            <a:r>
              <a:rPr lang="en-US" sz="3900">
                <a:solidFill>
                  <a:srgbClr val="FFFFFF"/>
                </a:solidFill>
                <a:latin typeface="Canva Sans"/>
                <a:ea typeface="Canva Sans"/>
                <a:cs typeface="Canva Sans"/>
                <a:sym typeface="Canva Sans"/>
              </a:rPr>
              <a:t>Another camera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70266"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36395"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58720"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959719" y="1983443"/>
            <a:ext cx="1589817" cy="2984297"/>
          </a:xfrm>
          <a:custGeom>
            <a:avLst/>
            <a:gdLst/>
            <a:ahLst/>
            <a:cxnLst/>
            <a:rect r="r" b="b" t="t" l="l"/>
            <a:pathLst>
              <a:path h="2984297" w="1589817">
                <a:moveTo>
                  <a:pt x="0" y="0"/>
                </a:moveTo>
                <a:lnTo>
                  <a:pt x="1589817" y="0"/>
                </a:lnTo>
                <a:lnTo>
                  <a:pt x="1589817" y="2984297"/>
                </a:lnTo>
                <a:lnTo>
                  <a:pt x="0" y="29842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50577" y="3733967"/>
            <a:ext cx="4896233" cy="2270072"/>
          </a:xfrm>
          <a:custGeom>
            <a:avLst/>
            <a:gdLst/>
            <a:ahLst/>
            <a:cxnLst/>
            <a:rect r="r" b="b" t="t" l="l"/>
            <a:pathLst>
              <a:path h="2270072" w="4896233">
                <a:moveTo>
                  <a:pt x="0" y="0"/>
                </a:moveTo>
                <a:lnTo>
                  <a:pt x="4896233" y="0"/>
                </a:lnTo>
                <a:lnTo>
                  <a:pt x="4896233" y="2270072"/>
                </a:lnTo>
                <a:lnTo>
                  <a:pt x="0" y="2270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882707" y="6553068"/>
            <a:ext cx="4896233" cy="2270072"/>
          </a:xfrm>
          <a:custGeom>
            <a:avLst/>
            <a:gdLst/>
            <a:ahLst/>
            <a:cxnLst/>
            <a:rect r="r" b="b" t="t" l="l"/>
            <a:pathLst>
              <a:path h="2270072" w="4896233">
                <a:moveTo>
                  <a:pt x="0" y="0"/>
                </a:moveTo>
                <a:lnTo>
                  <a:pt x="4896233" y="0"/>
                </a:lnTo>
                <a:lnTo>
                  <a:pt x="4896233" y="2270071"/>
                </a:lnTo>
                <a:lnTo>
                  <a:pt x="0" y="22700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538863" y="6686962"/>
            <a:ext cx="4896233" cy="2270072"/>
          </a:xfrm>
          <a:custGeom>
            <a:avLst/>
            <a:gdLst/>
            <a:ahLst/>
            <a:cxnLst/>
            <a:rect r="r" b="b" t="t" l="l"/>
            <a:pathLst>
              <a:path h="2270072" w="4896233">
                <a:moveTo>
                  <a:pt x="0" y="0"/>
                </a:moveTo>
                <a:lnTo>
                  <a:pt x="4896233" y="0"/>
                </a:lnTo>
                <a:lnTo>
                  <a:pt x="4896233" y="2270071"/>
                </a:lnTo>
                <a:lnTo>
                  <a:pt x="0" y="22700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70266" y="7688103"/>
            <a:ext cx="1829148" cy="1662862"/>
          </a:xfrm>
          <a:custGeom>
            <a:avLst/>
            <a:gdLst/>
            <a:ahLst/>
            <a:cxnLst/>
            <a:rect r="r" b="b" t="t" l="l"/>
            <a:pathLst>
              <a:path h="1662862" w="1829148">
                <a:moveTo>
                  <a:pt x="0" y="0"/>
                </a:moveTo>
                <a:lnTo>
                  <a:pt x="1829149" y="0"/>
                </a:lnTo>
                <a:lnTo>
                  <a:pt x="1829149" y="1662863"/>
                </a:lnTo>
                <a:lnTo>
                  <a:pt x="0" y="1662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089587" y="2072907"/>
            <a:ext cx="3857382" cy="1402684"/>
          </a:xfrm>
          <a:custGeom>
            <a:avLst/>
            <a:gdLst/>
            <a:ahLst/>
            <a:cxnLst/>
            <a:rect r="r" b="b" t="t" l="l"/>
            <a:pathLst>
              <a:path h="1402684" w="3857382">
                <a:moveTo>
                  <a:pt x="0" y="0"/>
                </a:moveTo>
                <a:lnTo>
                  <a:pt x="3857382" y="0"/>
                </a:lnTo>
                <a:lnTo>
                  <a:pt x="3857382" y="1402684"/>
                </a:lnTo>
                <a:lnTo>
                  <a:pt x="0" y="14026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511663" y="1712807"/>
            <a:ext cx="13264674" cy="1457325"/>
          </a:xfrm>
          <a:prstGeom prst="rect">
            <a:avLst/>
          </a:prstGeom>
        </p:spPr>
        <p:txBody>
          <a:bodyPr anchor="t" rtlCol="false" tIns="0" lIns="0" bIns="0" rIns="0">
            <a:spAutoFit/>
          </a:bodyPr>
          <a:lstStyle/>
          <a:p>
            <a:pPr algn="ctr">
              <a:lnSpc>
                <a:spcPts val="10800"/>
              </a:lnSpc>
            </a:pPr>
            <a:r>
              <a:rPr lang="en-US" sz="9000">
                <a:solidFill>
                  <a:srgbClr val="FFFFFF"/>
                </a:solidFill>
                <a:latin typeface="Arcade Gamer"/>
                <a:ea typeface="Arcade Gamer"/>
                <a:cs typeface="Arcade Gamer"/>
                <a:sym typeface="Arcade Gamer"/>
              </a:rPr>
              <a:t>How to Play?</a:t>
            </a:r>
          </a:p>
        </p:txBody>
      </p:sp>
      <p:sp>
        <p:nvSpPr>
          <p:cNvPr name="TextBox 12" id="12"/>
          <p:cNvSpPr txBox="true"/>
          <p:nvPr/>
        </p:nvSpPr>
        <p:spPr>
          <a:xfrm rot="0">
            <a:off x="905998" y="4593291"/>
            <a:ext cx="3985390" cy="1222667"/>
          </a:xfrm>
          <a:prstGeom prst="rect">
            <a:avLst/>
          </a:prstGeom>
        </p:spPr>
        <p:txBody>
          <a:bodyPr anchor="t" rtlCol="false" tIns="0" lIns="0" bIns="0" rIns="0">
            <a:spAutoFit/>
          </a:bodyPr>
          <a:lstStyle/>
          <a:p>
            <a:pPr algn="ctr">
              <a:lnSpc>
                <a:spcPts val="2433"/>
              </a:lnSpc>
            </a:pPr>
            <a:r>
              <a:rPr lang="en-US" sz="1738">
                <a:solidFill>
                  <a:srgbClr val="2E1B5B"/>
                </a:solidFill>
                <a:latin typeface="Poppins Bold"/>
                <a:ea typeface="Poppins Bold"/>
                <a:cs typeface="Poppins Bold"/>
                <a:sym typeface="Poppins Bold"/>
              </a:rPr>
              <a:t>Try to plant as many plants on your field. You can enlarge your plantable land by purchasing more pieces of land.</a:t>
            </a:r>
          </a:p>
        </p:txBody>
      </p:sp>
      <p:sp>
        <p:nvSpPr>
          <p:cNvPr name="TextBox 13" id="13"/>
          <p:cNvSpPr txBox="true"/>
          <p:nvPr/>
        </p:nvSpPr>
        <p:spPr>
          <a:xfrm rot="0">
            <a:off x="2174741" y="3947682"/>
            <a:ext cx="1447905" cy="639810"/>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01.</a:t>
            </a:r>
          </a:p>
        </p:txBody>
      </p:sp>
      <p:sp>
        <p:nvSpPr>
          <p:cNvPr name="TextBox 14" id="14"/>
          <p:cNvSpPr txBox="true"/>
          <p:nvPr/>
        </p:nvSpPr>
        <p:spPr>
          <a:xfrm rot="0">
            <a:off x="12383170" y="7411013"/>
            <a:ext cx="3895307" cy="917867"/>
          </a:xfrm>
          <a:prstGeom prst="rect">
            <a:avLst/>
          </a:prstGeom>
        </p:spPr>
        <p:txBody>
          <a:bodyPr anchor="t" rtlCol="false" tIns="0" lIns="0" bIns="0" rIns="0">
            <a:spAutoFit/>
          </a:bodyPr>
          <a:lstStyle/>
          <a:p>
            <a:pPr algn="ctr">
              <a:lnSpc>
                <a:spcPts val="2433"/>
              </a:lnSpc>
            </a:pPr>
            <a:r>
              <a:rPr lang="en-US" sz="1738">
                <a:solidFill>
                  <a:srgbClr val="2E1B5B"/>
                </a:solidFill>
                <a:latin typeface="Poppins Bold"/>
                <a:ea typeface="Poppins Bold"/>
                <a:cs typeface="Poppins Bold"/>
                <a:sym typeface="Poppins Bold"/>
              </a:rPr>
              <a:t>You have to look out for your enemies: Slimes during the daytime and Skeletons at night.</a:t>
            </a:r>
          </a:p>
        </p:txBody>
      </p:sp>
      <p:sp>
        <p:nvSpPr>
          <p:cNvPr name="TextBox 15" id="15"/>
          <p:cNvSpPr txBox="true"/>
          <p:nvPr/>
        </p:nvSpPr>
        <p:spPr>
          <a:xfrm rot="0">
            <a:off x="13544362" y="6766782"/>
            <a:ext cx="1572923" cy="639938"/>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04.</a:t>
            </a:r>
          </a:p>
        </p:txBody>
      </p:sp>
      <p:sp>
        <p:nvSpPr>
          <p:cNvPr name="TextBox 16" id="16"/>
          <p:cNvSpPr txBox="true"/>
          <p:nvPr/>
        </p:nvSpPr>
        <p:spPr>
          <a:xfrm rot="0">
            <a:off x="6869660" y="7544907"/>
            <a:ext cx="4234640" cy="613067"/>
          </a:xfrm>
          <a:prstGeom prst="rect">
            <a:avLst/>
          </a:prstGeom>
        </p:spPr>
        <p:txBody>
          <a:bodyPr anchor="t" rtlCol="false" tIns="0" lIns="0" bIns="0" rIns="0">
            <a:spAutoFit/>
          </a:bodyPr>
          <a:lstStyle/>
          <a:p>
            <a:pPr algn="ctr">
              <a:lnSpc>
                <a:spcPts val="2433"/>
              </a:lnSpc>
            </a:pPr>
            <a:r>
              <a:rPr lang="en-US" sz="1738">
                <a:solidFill>
                  <a:srgbClr val="2E1B5B"/>
                </a:solidFill>
                <a:latin typeface="Poppins Bold"/>
                <a:ea typeface="Poppins Bold"/>
                <a:cs typeface="Poppins Bold"/>
                <a:sym typeface="Poppins Bold"/>
              </a:rPr>
              <a:t>You have to take care of yourself: Buy food in the village or you’ll die.</a:t>
            </a:r>
          </a:p>
        </p:txBody>
      </p:sp>
      <p:sp>
        <p:nvSpPr>
          <p:cNvPr name="TextBox 17" id="17"/>
          <p:cNvSpPr txBox="true"/>
          <p:nvPr/>
        </p:nvSpPr>
        <p:spPr>
          <a:xfrm rot="0">
            <a:off x="8139638" y="6900676"/>
            <a:ext cx="1693892" cy="639810"/>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03.</a:t>
            </a:r>
          </a:p>
        </p:txBody>
      </p:sp>
      <p:sp>
        <p:nvSpPr>
          <p:cNvPr name="Freeform 18" id="18"/>
          <p:cNvSpPr/>
          <p:nvPr/>
        </p:nvSpPr>
        <p:spPr>
          <a:xfrm flipH="false" flipV="false" rot="0">
            <a:off x="16218999" y="7989370"/>
            <a:ext cx="2661073" cy="967663"/>
          </a:xfrm>
          <a:custGeom>
            <a:avLst/>
            <a:gdLst/>
            <a:ahLst/>
            <a:cxnLst/>
            <a:rect r="r" b="b" t="t" l="l"/>
            <a:pathLst>
              <a:path h="967663" w="2661073">
                <a:moveTo>
                  <a:pt x="0" y="0"/>
                </a:moveTo>
                <a:lnTo>
                  <a:pt x="2661073" y="0"/>
                </a:lnTo>
                <a:lnTo>
                  <a:pt x="2661073" y="967663"/>
                </a:lnTo>
                <a:lnTo>
                  <a:pt x="0" y="9676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2074318" y="447394"/>
            <a:ext cx="693478" cy="1301750"/>
          </a:xfrm>
          <a:custGeom>
            <a:avLst/>
            <a:gdLst/>
            <a:ahLst/>
            <a:cxnLst/>
            <a:rect r="r" b="b" t="t" l="l"/>
            <a:pathLst>
              <a:path h="1301750" w="693478">
                <a:moveTo>
                  <a:pt x="0" y="0"/>
                </a:moveTo>
                <a:lnTo>
                  <a:pt x="693477" y="0"/>
                </a:lnTo>
                <a:lnTo>
                  <a:pt x="693477" y="1301750"/>
                </a:lnTo>
                <a:lnTo>
                  <a:pt x="0" y="1301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3305108" y="447394"/>
            <a:ext cx="2051432" cy="745975"/>
          </a:xfrm>
          <a:custGeom>
            <a:avLst/>
            <a:gdLst/>
            <a:ahLst/>
            <a:cxnLst/>
            <a:rect r="r" b="b" t="t" l="l"/>
            <a:pathLst>
              <a:path h="745975" w="2051432">
                <a:moveTo>
                  <a:pt x="0" y="0"/>
                </a:moveTo>
                <a:lnTo>
                  <a:pt x="2051432" y="0"/>
                </a:lnTo>
                <a:lnTo>
                  <a:pt x="2051432" y="745975"/>
                </a:lnTo>
                <a:lnTo>
                  <a:pt x="0" y="7459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5532051" y="8519534"/>
            <a:ext cx="693478" cy="1301750"/>
          </a:xfrm>
          <a:custGeom>
            <a:avLst/>
            <a:gdLst/>
            <a:ahLst/>
            <a:cxnLst/>
            <a:rect r="r" b="b" t="t" l="l"/>
            <a:pathLst>
              <a:path h="1301750" w="693478">
                <a:moveTo>
                  <a:pt x="0" y="0"/>
                </a:moveTo>
                <a:lnTo>
                  <a:pt x="693477" y="0"/>
                </a:lnTo>
                <a:lnTo>
                  <a:pt x="693477" y="1301750"/>
                </a:lnTo>
                <a:lnTo>
                  <a:pt x="0" y="1301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5662087" y="3733967"/>
            <a:ext cx="4896233" cy="2270072"/>
          </a:xfrm>
          <a:custGeom>
            <a:avLst/>
            <a:gdLst/>
            <a:ahLst/>
            <a:cxnLst/>
            <a:rect r="r" b="b" t="t" l="l"/>
            <a:pathLst>
              <a:path h="2270072" w="4896233">
                <a:moveTo>
                  <a:pt x="0" y="0"/>
                </a:moveTo>
                <a:lnTo>
                  <a:pt x="4896233" y="0"/>
                </a:lnTo>
                <a:lnTo>
                  <a:pt x="4896233" y="2270072"/>
                </a:lnTo>
                <a:lnTo>
                  <a:pt x="0" y="2270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6117509" y="4593291"/>
            <a:ext cx="3985390" cy="917867"/>
          </a:xfrm>
          <a:prstGeom prst="rect">
            <a:avLst/>
          </a:prstGeom>
        </p:spPr>
        <p:txBody>
          <a:bodyPr anchor="t" rtlCol="false" tIns="0" lIns="0" bIns="0" rIns="0">
            <a:spAutoFit/>
          </a:bodyPr>
          <a:lstStyle/>
          <a:p>
            <a:pPr algn="ctr">
              <a:lnSpc>
                <a:spcPts val="2433"/>
              </a:lnSpc>
            </a:pPr>
            <a:r>
              <a:rPr lang="en-US" sz="1738">
                <a:solidFill>
                  <a:srgbClr val="2E1B5B"/>
                </a:solidFill>
                <a:latin typeface="Poppins Bold"/>
                <a:ea typeface="Poppins Bold"/>
                <a:cs typeface="Poppins Bold"/>
                <a:sym typeface="Poppins Bold"/>
              </a:rPr>
              <a:t>Take care of your plants. Use your water reasonably because water is not unlimited.</a:t>
            </a:r>
          </a:p>
        </p:txBody>
      </p:sp>
      <p:sp>
        <p:nvSpPr>
          <p:cNvPr name="TextBox 24" id="24"/>
          <p:cNvSpPr txBox="true"/>
          <p:nvPr/>
        </p:nvSpPr>
        <p:spPr>
          <a:xfrm rot="0">
            <a:off x="7386251" y="3947682"/>
            <a:ext cx="1447905" cy="639938"/>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02.</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154663" y="2472118"/>
            <a:ext cx="8522026" cy="68351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We added a new layer: </a:t>
            </a:r>
            <a:r>
              <a:rPr lang="en-US" sz="3900">
                <a:solidFill>
                  <a:srgbClr val="FFFFFF"/>
                </a:solidFill>
                <a:latin typeface="Canva Sans Bold"/>
                <a:ea typeface="Canva Sans Bold"/>
                <a:cs typeface="Canva Sans Bold"/>
                <a:sym typeface="Canva Sans Bold"/>
              </a:rPr>
              <a:t>Minimap. </a:t>
            </a:r>
            <a:r>
              <a:rPr lang="en-US" sz="3900">
                <a:solidFill>
                  <a:srgbClr val="FFFFFF"/>
                </a:solidFill>
                <a:latin typeface="Canva Sans"/>
                <a:ea typeface="Canva Sans"/>
                <a:cs typeface="Canva Sans"/>
                <a:sym typeface="Canva Sans"/>
              </a:rPr>
              <a:t>This layer contains indicating arrows only since the minimap only shows these arrows and it does not show other things, such as plants.</a:t>
            </a:r>
          </a:p>
          <a:p>
            <a:pPr algn="l">
              <a:lnSpc>
                <a:spcPts val="5460"/>
              </a:lnSpc>
            </a:pPr>
          </a:p>
          <a:p>
            <a:pPr algn="l">
              <a:lnSpc>
                <a:spcPts val="5460"/>
              </a:lnSpc>
              <a:spcBef>
                <a:spcPct val="0"/>
              </a:spcBef>
            </a:pPr>
            <a:r>
              <a:rPr lang="en-US" sz="3900">
                <a:solidFill>
                  <a:srgbClr val="FFFFFF"/>
                </a:solidFill>
                <a:latin typeface="Canva Sans"/>
                <a:ea typeface="Canva Sans"/>
                <a:cs typeface="Canva Sans"/>
                <a:sym typeface="Canva Sans"/>
              </a:rPr>
              <a:t>Next, we created a </a:t>
            </a:r>
            <a:r>
              <a:rPr lang="en-US" sz="3900">
                <a:solidFill>
                  <a:srgbClr val="FFFFFF"/>
                </a:solidFill>
                <a:latin typeface="Canva Sans Bold"/>
                <a:ea typeface="Canva Sans Bold"/>
                <a:cs typeface="Canva Sans Bold"/>
                <a:sym typeface="Canva Sans Bold"/>
              </a:rPr>
              <a:t>secondary Camera</a:t>
            </a:r>
            <a:r>
              <a:rPr lang="en-US" sz="3900">
                <a:solidFill>
                  <a:srgbClr val="FFFFFF"/>
                </a:solidFill>
                <a:latin typeface="Canva Sans"/>
                <a:ea typeface="Canva Sans"/>
                <a:cs typeface="Canva Sans"/>
                <a:sym typeface="Canva Sans"/>
              </a:rPr>
              <a:t> in our game scene. This camera only shows objects from </a:t>
            </a:r>
            <a:r>
              <a:rPr lang="en-US" sz="3900">
                <a:solidFill>
                  <a:srgbClr val="FFFFFF"/>
                </a:solidFill>
                <a:latin typeface="Canva Sans Bold"/>
                <a:ea typeface="Canva Sans Bold"/>
                <a:cs typeface="Canva Sans Bold"/>
                <a:sym typeface="Canva Sans Bold"/>
              </a:rPr>
              <a:t>the Minimap layer</a:t>
            </a:r>
            <a:r>
              <a:rPr lang="en-US" sz="3900">
                <a:solidFill>
                  <a:srgbClr val="FFFFFF"/>
                </a:solidFill>
                <a:latin typeface="Canva Sans"/>
                <a:ea typeface="Canva Sans"/>
                <a:cs typeface="Canva Sans"/>
                <a:sym typeface="Canva Sans"/>
              </a:rPr>
              <a:t>.</a:t>
            </a:r>
          </a:p>
        </p:txBody>
      </p:sp>
      <p:sp>
        <p:nvSpPr>
          <p:cNvPr name="Freeform 15" id="15"/>
          <p:cNvSpPr/>
          <p:nvPr/>
        </p:nvSpPr>
        <p:spPr>
          <a:xfrm flipH="false" flipV="false" rot="0">
            <a:off x="11217914" y="2467602"/>
            <a:ext cx="5124579" cy="6790698"/>
          </a:xfrm>
          <a:custGeom>
            <a:avLst/>
            <a:gdLst/>
            <a:ahLst/>
            <a:cxnLst/>
            <a:rect r="r" b="b" t="t" l="l"/>
            <a:pathLst>
              <a:path h="6790698" w="5124579">
                <a:moveTo>
                  <a:pt x="0" y="0"/>
                </a:moveTo>
                <a:lnTo>
                  <a:pt x="5124579" y="0"/>
                </a:lnTo>
                <a:lnTo>
                  <a:pt x="5124579" y="6790698"/>
                </a:lnTo>
                <a:lnTo>
                  <a:pt x="0" y="6790698"/>
                </a:lnTo>
                <a:lnTo>
                  <a:pt x="0" y="0"/>
                </a:lnTo>
                <a:close/>
              </a:path>
            </a:pathLst>
          </a:custGeom>
          <a:blipFill>
            <a:blip r:embed="rId16"/>
            <a:stretch>
              <a:fillRect l="0" t="0" r="0" b="0"/>
            </a:stretch>
          </a:blipFill>
        </p:spPr>
      </p:sp>
      <p:sp>
        <p:nvSpPr>
          <p:cNvPr name="TextBox 16" id="16"/>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MINIMAP</a:t>
            </a:r>
          </a:p>
        </p:txBody>
      </p:sp>
      <p:grpSp>
        <p:nvGrpSpPr>
          <p:cNvPr name="Group 17" id="17"/>
          <p:cNvGrpSpPr/>
          <p:nvPr/>
        </p:nvGrpSpPr>
        <p:grpSpPr>
          <a:xfrm rot="0">
            <a:off x="10867906" y="8817594"/>
            <a:ext cx="6143807" cy="551505"/>
            <a:chOff x="0" y="0"/>
            <a:chExt cx="1618122" cy="145252"/>
          </a:xfrm>
        </p:grpSpPr>
        <p:sp>
          <p:nvSpPr>
            <p:cNvPr name="Freeform 18" id="18"/>
            <p:cNvSpPr/>
            <p:nvPr/>
          </p:nvSpPr>
          <p:spPr>
            <a:xfrm flipH="false" flipV="false" rot="0">
              <a:off x="0" y="0"/>
              <a:ext cx="1618122" cy="145252"/>
            </a:xfrm>
            <a:custGeom>
              <a:avLst/>
              <a:gdLst/>
              <a:ahLst/>
              <a:cxnLst/>
              <a:rect r="r" b="b" t="t" l="l"/>
              <a:pathLst>
                <a:path h="145252" w="1618122">
                  <a:moveTo>
                    <a:pt x="809061" y="0"/>
                  </a:moveTo>
                  <a:cubicBezTo>
                    <a:pt x="362229" y="0"/>
                    <a:pt x="0" y="32516"/>
                    <a:pt x="0" y="72626"/>
                  </a:cubicBezTo>
                  <a:cubicBezTo>
                    <a:pt x="0" y="112736"/>
                    <a:pt x="362229" y="145252"/>
                    <a:pt x="809061" y="145252"/>
                  </a:cubicBezTo>
                  <a:cubicBezTo>
                    <a:pt x="1255893" y="145252"/>
                    <a:pt x="1618122" y="112736"/>
                    <a:pt x="1618122" y="72626"/>
                  </a:cubicBezTo>
                  <a:cubicBezTo>
                    <a:pt x="1618122" y="32516"/>
                    <a:pt x="1255893" y="0"/>
                    <a:pt x="809061" y="0"/>
                  </a:cubicBezTo>
                  <a:close/>
                </a:path>
              </a:pathLst>
            </a:custGeom>
            <a:solidFill>
              <a:srgbClr val="000000">
                <a:alpha val="0"/>
              </a:srgbClr>
            </a:solidFill>
            <a:ln w="38100" cap="sq">
              <a:solidFill>
                <a:srgbClr val="F00016"/>
              </a:solidFill>
              <a:prstDash val="solid"/>
              <a:miter/>
            </a:ln>
          </p:spPr>
        </p:sp>
        <p:sp>
          <p:nvSpPr>
            <p:cNvPr name="TextBox 19" id="19"/>
            <p:cNvSpPr txBox="true"/>
            <p:nvPr/>
          </p:nvSpPr>
          <p:spPr>
            <a:xfrm>
              <a:off x="151699" y="-34008"/>
              <a:ext cx="1314724" cy="165642"/>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1217914" y="3195745"/>
            <a:ext cx="6380394" cy="2046237"/>
          </a:xfrm>
          <a:custGeom>
            <a:avLst/>
            <a:gdLst/>
            <a:ahLst/>
            <a:cxnLst/>
            <a:rect r="r" b="b" t="t" l="l"/>
            <a:pathLst>
              <a:path h="2046237" w="6380394">
                <a:moveTo>
                  <a:pt x="0" y="0"/>
                </a:moveTo>
                <a:lnTo>
                  <a:pt x="6380394" y="0"/>
                </a:lnTo>
                <a:lnTo>
                  <a:pt x="6380394" y="2046238"/>
                </a:lnTo>
                <a:lnTo>
                  <a:pt x="0" y="2046238"/>
                </a:lnTo>
                <a:lnTo>
                  <a:pt x="0" y="0"/>
                </a:lnTo>
                <a:close/>
              </a:path>
            </a:pathLst>
          </a:custGeom>
          <a:blipFill>
            <a:blip r:embed="rId16"/>
            <a:stretch>
              <a:fillRect l="0" t="0" r="0" b="0"/>
            </a:stretch>
          </a:blipFill>
        </p:spPr>
      </p:sp>
      <p:sp>
        <p:nvSpPr>
          <p:cNvPr name="Freeform 14" id="14"/>
          <p:cNvSpPr/>
          <p:nvPr/>
        </p:nvSpPr>
        <p:spPr>
          <a:xfrm flipH="false" flipV="false" rot="0">
            <a:off x="11281577" y="5401540"/>
            <a:ext cx="6253069" cy="2706552"/>
          </a:xfrm>
          <a:custGeom>
            <a:avLst/>
            <a:gdLst/>
            <a:ahLst/>
            <a:cxnLst/>
            <a:rect r="r" b="b" t="t" l="l"/>
            <a:pathLst>
              <a:path h="2706552" w="6253069">
                <a:moveTo>
                  <a:pt x="0" y="0"/>
                </a:moveTo>
                <a:lnTo>
                  <a:pt x="6253068" y="0"/>
                </a:lnTo>
                <a:lnTo>
                  <a:pt x="6253068" y="2706552"/>
                </a:lnTo>
                <a:lnTo>
                  <a:pt x="0" y="2706552"/>
                </a:lnTo>
                <a:lnTo>
                  <a:pt x="0" y="0"/>
                </a:lnTo>
                <a:close/>
              </a:path>
            </a:pathLst>
          </a:custGeom>
          <a:blipFill>
            <a:blip r:embed="rId17"/>
            <a:stretch>
              <a:fillRect l="0" t="0" r="0" b="0"/>
            </a:stretch>
          </a:blipFill>
        </p:spPr>
      </p:sp>
      <p:sp>
        <p:nvSpPr>
          <p:cNvPr name="TextBox 15" id="15"/>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6" id="16"/>
          <p:cNvSpPr txBox="true"/>
          <p:nvPr/>
        </p:nvSpPr>
        <p:spPr>
          <a:xfrm rot="0">
            <a:off x="2154663" y="2472118"/>
            <a:ext cx="8522026" cy="5463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Next, we created a new </a:t>
            </a:r>
            <a:r>
              <a:rPr lang="en-US" sz="3900">
                <a:solidFill>
                  <a:srgbClr val="FFFFFF"/>
                </a:solidFill>
                <a:latin typeface="Canva Sans Bold"/>
                <a:ea typeface="Canva Sans Bold"/>
                <a:cs typeface="Canva Sans Bold"/>
                <a:sym typeface="Canva Sans Bold"/>
              </a:rPr>
              <a:t>Render Texture </a:t>
            </a:r>
            <a:r>
              <a:rPr lang="en-US" sz="3900">
                <a:solidFill>
                  <a:srgbClr val="FFFFFF"/>
                </a:solidFill>
                <a:latin typeface="Canva Sans"/>
                <a:ea typeface="Canva Sans"/>
                <a:cs typeface="Canva Sans"/>
                <a:sym typeface="Canva Sans"/>
              </a:rPr>
              <a:t>and set the output texture of the minimap camera to this render texture. To show the map on the screen, we added a new Raw Image component and set its texture to the aforementioned render texture.</a:t>
            </a:r>
          </a:p>
        </p:txBody>
      </p:sp>
      <p:sp>
        <p:nvSpPr>
          <p:cNvPr name="TextBox 17" id="17"/>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MINIMAP</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2762575" y="3141440"/>
            <a:ext cx="13126577" cy="5250631"/>
          </a:xfrm>
          <a:custGeom>
            <a:avLst/>
            <a:gdLst/>
            <a:ahLst/>
            <a:cxnLst/>
            <a:rect r="r" b="b" t="t" l="l"/>
            <a:pathLst>
              <a:path h="5250631" w="13126577">
                <a:moveTo>
                  <a:pt x="0" y="0"/>
                </a:moveTo>
                <a:lnTo>
                  <a:pt x="13126578" y="0"/>
                </a:lnTo>
                <a:lnTo>
                  <a:pt x="13126578" y="5250631"/>
                </a:lnTo>
                <a:lnTo>
                  <a:pt x="0" y="5250631"/>
                </a:lnTo>
                <a:lnTo>
                  <a:pt x="0" y="0"/>
                </a:lnTo>
                <a:close/>
              </a:path>
            </a:pathLst>
          </a:custGeom>
          <a:blipFill>
            <a:blip r:embed="rId16"/>
            <a:stretch>
              <a:fillRect l="0" t="0" r="0" b="0"/>
            </a:stretch>
          </a:blipFill>
        </p:spPr>
      </p:sp>
      <p:sp>
        <p:nvSpPr>
          <p:cNvPr name="TextBox 14" id="14"/>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MINIMAP</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SERIALIZATION</a:t>
            </a:r>
          </a:p>
        </p:txBody>
      </p:sp>
      <p:sp>
        <p:nvSpPr>
          <p:cNvPr name="TextBox 15" id="15"/>
          <p:cNvSpPr txBox="true"/>
          <p:nvPr/>
        </p:nvSpPr>
        <p:spPr>
          <a:xfrm rot="0">
            <a:off x="2977725" y="3867150"/>
            <a:ext cx="12823822" cy="2034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To save and load game, we constructed classes that are intended for serialization and only contain neccessary and serializable information.</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280314" y="2548318"/>
            <a:ext cx="6949611" cy="7270362"/>
          </a:xfrm>
          <a:custGeom>
            <a:avLst/>
            <a:gdLst/>
            <a:ahLst/>
            <a:cxnLst/>
            <a:rect r="r" b="b" t="t" l="l"/>
            <a:pathLst>
              <a:path h="7270362" w="6949611">
                <a:moveTo>
                  <a:pt x="0" y="0"/>
                </a:moveTo>
                <a:lnTo>
                  <a:pt x="6949611" y="0"/>
                </a:lnTo>
                <a:lnTo>
                  <a:pt x="6949611" y="7270363"/>
                </a:lnTo>
                <a:lnTo>
                  <a:pt x="0" y="7270363"/>
                </a:lnTo>
                <a:lnTo>
                  <a:pt x="0" y="0"/>
                </a:lnTo>
                <a:close/>
              </a:path>
            </a:pathLst>
          </a:custGeom>
          <a:blipFill>
            <a:blip r:embed="rId16"/>
            <a:stretch>
              <a:fillRect l="0" t="0" r="0" b="0"/>
            </a:stretch>
          </a:blipFill>
        </p:spPr>
      </p:sp>
      <p:sp>
        <p:nvSpPr>
          <p:cNvPr name="Freeform 14" id="14"/>
          <p:cNvSpPr/>
          <p:nvPr/>
        </p:nvSpPr>
        <p:spPr>
          <a:xfrm flipH="false" flipV="false" rot="0">
            <a:off x="8591596" y="3601340"/>
            <a:ext cx="8033013" cy="5583603"/>
          </a:xfrm>
          <a:custGeom>
            <a:avLst/>
            <a:gdLst/>
            <a:ahLst/>
            <a:cxnLst/>
            <a:rect r="r" b="b" t="t" l="l"/>
            <a:pathLst>
              <a:path h="5583603" w="8033013">
                <a:moveTo>
                  <a:pt x="0" y="0"/>
                </a:moveTo>
                <a:lnTo>
                  <a:pt x="8033013" y="0"/>
                </a:lnTo>
                <a:lnTo>
                  <a:pt x="8033013" y="5583603"/>
                </a:lnTo>
                <a:lnTo>
                  <a:pt x="0" y="5583603"/>
                </a:lnTo>
                <a:lnTo>
                  <a:pt x="0" y="0"/>
                </a:lnTo>
                <a:close/>
              </a:path>
            </a:pathLst>
          </a:custGeom>
          <a:blipFill>
            <a:blip r:embed="rId17"/>
            <a:stretch>
              <a:fillRect l="0" t="0" r="0" b="0"/>
            </a:stretch>
          </a:blipFill>
        </p:spPr>
      </p:sp>
      <p:sp>
        <p:nvSpPr>
          <p:cNvPr name="TextBox 15" id="15"/>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6" id="16"/>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SERIALIZATION</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SERIALIZATION</a:t>
            </a:r>
          </a:p>
        </p:txBody>
      </p:sp>
      <p:sp>
        <p:nvSpPr>
          <p:cNvPr name="TextBox 15" id="15"/>
          <p:cNvSpPr txBox="true"/>
          <p:nvPr/>
        </p:nvSpPr>
        <p:spPr>
          <a:xfrm rot="0">
            <a:off x="2977725" y="3867150"/>
            <a:ext cx="12823822" cy="13487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Objects of the </a:t>
            </a:r>
            <a:r>
              <a:rPr lang="en-US" sz="3900">
                <a:solidFill>
                  <a:srgbClr val="FFFFFF"/>
                </a:solidFill>
                <a:latin typeface="Canva Sans Bold Italics"/>
                <a:ea typeface="Canva Sans Bold Italics"/>
                <a:cs typeface="Canva Sans Bold Italics"/>
                <a:sym typeface="Canva Sans Bold Italics"/>
              </a:rPr>
              <a:t>Dictionary</a:t>
            </a:r>
            <a:r>
              <a:rPr lang="en-US" sz="3900">
                <a:solidFill>
                  <a:srgbClr val="FFFFFF"/>
                </a:solidFill>
                <a:latin typeface="Canva Sans"/>
                <a:ea typeface="Canva Sans"/>
                <a:cs typeface="Canva Sans"/>
                <a:sym typeface="Canva Sans"/>
              </a:rPr>
              <a:t> class are not serializable. A workaround is to create an alias class</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521934" y="2548318"/>
            <a:ext cx="9140151" cy="7391444"/>
          </a:xfrm>
          <a:custGeom>
            <a:avLst/>
            <a:gdLst/>
            <a:ahLst/>
            <a:cxnLst/>
            <a:rect r="r" b="b" t="t" l="l"/>
            <a:pathLst>
              <a:path h="7391444" w="9140151">
                <a:moveTo>
                  <a:pt x="0" y="0"/>
                </a:moveTo>
                <a:lnTo>
                  <a:pt x="9140152" y="0"/>
                </a:lnTo>
                <a:lnTo>
                  <a:pt x="9140152" y="7391444"/>
                </a:lnTo>
                <a:lnTo>
                  <a:pt x="0" y="7391444"/>
                </a:lnTo>
                <a:lnTo>
                  <a:pt x="0" y="0"/>
                </a:lnTo>
                <a:close/>
              </a:path>
            </a:pathLst>
          </a:custGeom>
          <a:blipFill>
            <a:blip r:embed="rId16"/>
            <a:stretch>
              <a:fillRect l="0" t="0" r="0" b="0"/>
            </a:stretch>
          </a:blipFill>
        </p:spPr>
      </p:sp>
      <p:sp>
        <p:nvSpPr>
          <p:cNvPr name="Freeform 14" id="14"/>
          <p:cNvSpPr/>
          <p:nvPr/>
        </p:nvSpPr>
        <p:spPr>
          <a:xfrm flipH="false" flipV="false" rot="0">
            <a:off x="9528482" y="3141440"/>
            <a:ext cx="8987835" cy="5895934"/>
          </a:xfrm>
          <a:custGeom>
            <a:avLst/>
            <a:gdLst/>
            <a:ahLst/>
            <a:cxnLst/>
            <a:rect r="r" b="b" t="t" l="l"/>
            <a:pathLst>
              <a:path h="5895934" w="8987835">
                <a:moveTo>
                  <a:pt x="0" y="0"/>
                </a:moveTo>
                <a:lnTo>
                  <a:pt x="8987835" y="0"/>
                </a:lnTo>
                <a:lnTo>
                  <a:pt x="8987835" y="5895935"/>
                </a:lnTo>
                <a:lnTo>
                  <a:pt x="0" y="5895935"/>
                </a:lnTo>
                <a:lnTo>
                  <a:pt x="0" y="0"/>
                </a:lnTo>
                <a:close/>
              </a:path>
            </a:pathLst>
          </a:custGeom>
          <a:blipFill>
            <a:blip r:embed="rId17"/>
            <a:stretch>
              <a:fillRect l="0" t="0" r="0" b="0"/>
            </a:stretch>
          </a:blipFill>
        </p:spPr>
      </p:sp>
      <p:sp>
        <p:nvSpPr>
          <p:cNvPr name="TextBox 15" id="15"/>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6" id="16"/>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SERIALIZATION</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RAIN</a:t>
            </a:r>
          </a:p>
        </p:txBody>
      </p:sp>
      <p:sp>
        <p:nvSpPr>
          <p:cNvPr name="TextBox 15" id="15"/>
          <p:cNvSpPr txBox="true"/>
          <p:nvPr/>
        </p:nvSpPr>
        <p:spPr>
          <a:xfrm rot="0">
            <a:off x="2977725" y="3867150"/>
            <a:ext cx="12823822" cy="47777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The raining effect is created by using </a:t>
            </a:r>
            <a:r>
              <a:rPr lang="en-US" sz="3900">
                <a:solidFill>
                  <a:srgbClr val="FFFFFF"/>
                </a:solidFill>
                <a:latin typeface="Canva Sans Bold"/>
                <a:ea typeface="Canva Sans Bold"/>
                <a:cs typeface="Canva Sans Bold"/>
                <a:sym typeface="Canva Sans Bold"/>
              </a:rPr>
              <a:t>the Particle System</a:t>
            </a:r>
            <a:r>
              <a:rPr lang="en-US" sz="3900">
                <a:solidFill>
                  <a:srgbClr val="FFFFFF"/>
                </a:solidFill>
                <a:latin typeface="Canva Sans"/>
                <a:ea typeface="Canva Sans"/>
                <a:cs typeface="Canva Sans"/>
                <a:sym typeface="Canva Sans"/>
              </a:rPr>
              <a:t>. We call this object </a:t>
            </a:r>
            <a:r>
              <a:rPr lang="en-US" sz="3900">
                <a:solidFill>
                  <a:srgbClr val="FFFFFF"/>
                </a:solidFill>
                <a:latin typeface="Canva Sans Bold"/>
                <a:ea typeface="Canva Sans Bold"/>
                <a:cs typeface="Canva Sans Bold"/>
                <a:sym typeface="Canva Sans Bold"/>
              </a:rPr>
              <a:t>Rain</a:t>
            </a:r>
            <a:r>
              <a:rPr lang="en-US" sz="3900">
                <a:solidFill>
                  <a:srgbClr val="FFFFFF"/>
                </a:solidFill>
                <a:latin typeface="Canva Sans"/>
                <a:ea typeface="Canva Sans"/>
                <a:cs typeface="Canva Sans"/>
                <a:sym typeface="Canva Sans"/>
              </a:rPr>
              <a:t>.</a:t>
            </a:r>
          </a:p>
          <a:p>
            <a:pPr algn="l">
              <a:lnSpc>
                <a:spcPts val="5460"/>
              </a:lnSpc>
            </a:pPr>
          </a:p>
          <a:p>
            <a:pPr algn="l">
              <a:lnSpc>
                <a:spcPts val="5460"/>
              </a:lnSpc>
            </a:pPr>
            <a:r>
              <a:rPr lang="en-US" sz="3900">
                <a:solidFill>
                  <a:srgbClr val="FFFFFF"/>
                </a:solidFill>
                <a:latin typeface="Canva Sans"/>
                <a:ea typeface="Canva Sans"/>
                <a:cs typeface="Canva Sans"/>
                <a:sym typeface="Canva Sans"/>
              </a:rPr>
              <a:t>To make the splash effect, we’ve enable the </a:t>
            </a:r>
            <a:r>
              <a:rPr lang="en-US" sz="3900">
                <a:solidFill>
                  <a:srgbClr val="FFFFFF"/>
                </a:solidFill>
                <a:latin typeface="Canva Sans Bold"/>
                <a:ea typeface="Canva Sans Bold"/>
                <a:cs typeface="Canva Sans Bold"/>
                <a:sym typeface="Canva Sans Bold"/>
              </a:rPr>
              <a:t>Collision feature</a:t>
            </a:r>
            <a:r>
              <a:rPr lang="en-US" sz="3900">
                <a:solidFill>
                  <a:srgbClr val="FFFFFF"/>
                </a:solidFill>
                <a:latin typeface="Canva Sans"/>
                <a:ea typeface="Canva Sans"/>
                <a:cs typeface="Canva Sans"/>
                <a:sym typeface="Canva Sans"/>
              </a:rPr>
              <a:t> (World) of the Particle System (with </a:t>
            </a:r>
            <a:r>
              <a:rPr lang="en-US" sz="3900">
                <a:solidFill>
                  <a:srgbClr val="FFFFFF"/>
                </a:solidFill>
                <a:latin typeface="Canva Sans Bold"/>
                <a:ea typeface="Canva Sans Bold"/>
                <a:cs typeface="Canva Sans Bold"/>
                <a:sym typeface="Canva Sans Bold"/>
              </a:rPr>
              <a:t>Bounce = 0 and Lifetime Loss = 0.1</a:t>
            </a:r>
            <a:r>
              <a:rPr lang="en-US" sz="3900">
                <a:solidFill>
                  <a:srgbClr val="FFFFFF"/>
                </a:solidFill>
                <a:latin typeface="Canva Sans"/>
                <a:ea typeface="Canva Sans"/>
                <a:cs typeface="Canva Sans"/>
                <a:sym typeface="Canva Sans"/>
              </a:rPr>
              <a:t>).</a:t>
            </a:r>
          </a:p>
          <a:p>
            <a:pPr algn="l">
              <a:lnSpc>
                <a:spcPts val="5460"/>
              </a:lnSpc>
              <a:spcBef>
                <a:spcPct val="0"/>
              </a:spcBef>
            </a:pP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6388239" y="3042604"/>
            <a:ext cx="6002793" cy="6129358"/>
          </a:xfrm>
          <a:custGeom>
            <a:avLst/>
            <a:gdLst/>
            <a:ahLst/>
            <a:cxnLst/>
            <a:rect r="r" b="b" t="t" l="l"/>
            <a:pathLst>
              <a:path h="6129358" w="6002793">
                <a:moveTo>
                  <a:pt x="0" y="0"/>
                </a:moveTo>
                <a:lnTo>
                  <a:pt x="6002794" y="0"/>
                </a:lnTo>
                <a:lnTo>
                  <a:pt x="6002794" y="6129358"/>
                </a:lnTo>
                <a:lnTo>
                  <a:pt x="0" y="6129358"/>
                </a:lnTo>
                <a:lnTo>
                  <a:pt x="0" y="0"/>
                </a:lnTo>
                <a:close/>
              </a:path>
            </a:pathLst>
          </a:custGeom>
          <a:blipFill>
            <a:blip r:embed="rId16"/>
            <a:stretch>
              <a:fillRect l="0" t="0" r="0" b="0"/>
            </a:stretch>
          </a:blipFill>
        </p:spPr>
      </p:sp>
      <p:sp>
        <p:nvSpPr>
          <p:cNvPr name="TextBox 14" id="14"/>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RAIN</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RAIN</a:t>
            </a:r>
          </a:p>
        </p:txBody>
      </p:sp>
      <p:sp>
        <p:nvSpPr>
          <p:cNvPr name="TextBox 15" id="15"/>
          <p:cNvSpPr txBox="true"/>
          <p:nvPr/>
        </p:nvSpPr>
        <p:spPr>
          <a:xfrm rot="0">
            <a:off x="2977725" y="3867150"/>
            <a:ext cx="12823822" cy="4091928"/>
          </a:xfrm>
          <a:prstGeom prst="rect">
            <a:avLst/>
          </a:prstGeom>
        </p:spPr>
        <p:txBody>
          <a:bodyPr anchor="t" rtlCol="false" tIns="0" lIns="0" bIns="0" rIns="0">
            <a:spAutoFit/>
          </a:bodyPr>
          <a:lstStyle/>
          <a:p>
            <a:pPr algn="l">
              <a:lnSpc>
                <a:spcPts val="5460"/>
              </a:lnSpc>
            </a:pPr>
            <a:r>
              <a:rPr lang="en-US" sz="3900">
                <a:solidFill>
                  <a:srgbClr val="FFFFFF"/>
                </a:solidFill>
                <a:latin typeface="Canva Sans"/>
                <a:ea typeface="Canva Sans"/>
                <a:cs typeface="Canva Sans"/>
                <a:sym typeface="Canva Sans"/>
              </a:rPr>
              <a:t>To make the rain looks more realistic, a splash effect on the ground is also implemented. This is also implemented using </a:t>
            </a:r>
            <a:r>
              <a:rPr lang="en-US" sz="3900">
                <a:solidFill>
                  <a:srgbClr val="FFFFFF"/>
                </a:solidFill>
                <a:latin typeface="Canva Sans Bold"/>
                <a:ea typeface="Canva Sans Bold"/>
                <a:cs typeface="Canva Sans Bold"/>
                <a:sym typeface="Canva Sans Bold"/>
              </a:rPr>
              <a:t>the Particle System</a:t>
            </a:r>
            <a:r>
              <a:rPr lang="en-US" sz="3900">
                <a:solidFill>
                  <a:srgbClr val="FFFFFF"/>
                </a:solidFill>
                <a:latin typeface="Canva Sans"/>
                <a:ea typeface="Canva Sans"/>
                <a:cs typeface="Canva Sans"/>
                <a:sym typeface="Canva Sans"/>
              </a:rPr>
              <a:t>.</a:t>
            </a:r>
          </a:p>
          <a:p>
            <a:pPr algn="l">
              <a:lnSpc>
                <a:spcPts val="5460"/>
              </a:lnSpc>
            </a:pPr>
          </a:p>
          <a:p>
            <a:pPr algn="l">
              <a:lnSpc>
                <a:spcPts val="5460"/>
              </a:lnSpc>
              <a:spcBef>
                <a:spcPct val="0"/>
              </a:spcBef>
            </a:pPr>
            <a:r>
              <a:rPr lang="en-US" sz="3900">
                <a:solidFill>
                  <a:srgbClr val="FFFFFF"/>
                </a:solidFill>
                <a:latin typeface="Canva Sans"/>
                <a:ea typeface="Canva Sans"/>
                <a:cs typeface="Canva Sans"/>
                <a:sym typeface="Canva Sans"/>
              </a:rPr>
              <a:t>The new particle system object is set as the sub-emitter of the aforementioned </a:t>
            </a:r>
            <a:r>
              <a:rPr lang="en-US" sz="3900">
                <a:solidFill>
                  <a:srgbClr val="FFFFFF"/>
                </a:solidFill>
                <a:latin typeface="Canva Sans Bold"/>
                <a:ea typeface="Canva Sans Bold"/>
                <a:cs typeface="Canva Sans Bold"/>
                <a:sym typeface="Canva Sans Bold"/>
              </a:rPr>
              <a:t>Rain</a:t>
            </a:r>
            <a:r>
              <a:rPr lang="en-US" sz="3900">
                <a:solidFill>
                  <a:srgbClr val="FFFFFF"/>
                </a:solidFill>
                <a:latin typeface="Canva Sans"/>
                <a:ea typeface="Canva Sans"/>
                <a:cs typeface="Canva Sans"/>
                <a:sym typeface="Canva Sans"/>
              </a:rPr>
              <a:t> particle system.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70266"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36395"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58720"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959719" y="1983443"/>
            <a:ext cx="1589817" cy="2984297"/>
          </a:xfrm>
          <a:custGeom>
            <a:avLst/>
            <a:gdLst/>
            <a:ahLst/>
            <a:cxnLst/>
            <a:rect r="r" b="b" t="t" l="l"/>
            <a:pathLst>
              <a:path h="2984297" w="1589817">
                <a:moveTo>
                  <a:pt x="0" y="0"/>
                </a:moveTo>
                <a:lnTo>
                  <a:pt x="1589817" y="0"/>
                </a:lnTo>
                <a:lnTo>
                  <a:pt x="1589817" y="2984297"/>
                </a:lnTo>
                <a:lnTo>
                  <a:pt x="0" y="29842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50577" y="3733967"/>
            <a:ext cx="4896233" cy="2270072"/>
          </a:xfrm>
          <a:custGeom>
            <a:avLst/>
            <a:gdLst/>
            <a:ahLst/>
            <a:cxnLst/>
            <a:rect r="r" b="b" t="t" l="l"/>
            <a:pathLst>
              <a:path h="2270072" w="4896233">
                <a:moveTo>
                  <a:pt x="0" y="0"/>
                </a:moveTo>
                <a:lnTo>
                  <a:pt x="4896233" y="0"/>
                </a:lnTo>
                <a:lnTo>
                  <a:pt x="4896233" y="2270072"/>
                </a:lnTo>
                <a:lnTo>
                  <a:pt x="0" y="2270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882707" y="6553068"/>
            <a:ext cx="4896233" cy="2270072"/>
          </a:xfrm>
          <a:custGeom>
            <a:avLst/>
            <a:gdLst/>
            <a:ahLst/>
            <a:cxnLst/>
            <a:rect r="r" b="b" t="t" l="l"/>
            <a:pathLst>
              <a:path h="2270072" w="4896233">
                <a:moveTo>
                  <a:pt x="0" y="0"/>
                </a:moveTo>
                <a:lnTo>
                  <a:pt x="4896233" y="0"/>
                </a:lnTo>
                <a:lnTo>
                  <a:pt x="4896233" y="2270071"/>
                </a:lnTo>
                <a:lnTo>
                  <a:pt x="0" y="22700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538863" y="6686962"/>
            <a:ext cx="4896233" cy="2270072"/>
          </a:xfrm>
          <a:custGeom>
            <a:avLst/>
            <a:gdLst/>
            <a:ahLst/>
            <a:cxnLst/>
            <a:rect r="r" b="b" t="t" l="l"/>
            <a:pathLst>
              <a:path h="2270072" w="4896233">
                <a:moveTo>
                  <a:pt x="0" y="0"/>
                </a:moveTo>
                <a:lnTo>
                  <a:pt x="4896233" y="0"/>
                </a:lnTo>
                <a:lnTo>
                  <a:pt x="4896233" y="2270071"/>
                </a:lnTo>
                <a:lnTo>
                  <a:pt x="0" y="22700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70266" y="7688103"/>
            <a:ext cx="1829148" cy="1662862"/>
          </a:xfrm>
          <a:custGeom>
            <a:avLst/>
            <a:gdLst/>
            <a:ahLst/>
            <a:cxnLst/>
            <a:rect r="r" b="b" t="t" l="l"/>
            <a:pathLst>
              <a:path h="1662862" w="1829148">
                <a:moveTo>
                  <a:pt x="0" y="0"/>
                </a:moveTo>
                <a:lnTo>
                  <a:pt x="1829149" y="0"/>
                </a:lnTo>
                <a:lnTo>
                  <a:pt x="1829149" y="1662863"/>
                </a:lnTo>
                <a:lnTo>
                  <a:pt x="0" y="1662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089587" y="2072907"/>
            <a:ext cx="3857382" cy="1402684"/>
          </a:xfrm>
          <a:custGeom>
            <a:avLst/>
            <a:gdLst/>
            <a:ahLst/>
            <a:cxnLst/>
            <a:rect r="r" b="b" t="t" l="l"/>
            <a:pathLst>
              <a:path h="1402684" w="3857382">
                <a:moveTo>
                  <a:pt x="0" y="0"/>
                </a:moveTo>
                <a:lnTo>
                  <a:pt x="3857382" y="0"/>
                </a:lnTo>
                <a:lnTo>
                  <a:pt x="3857382" y="1402684"/>
                </a:lnTo>
                <a:lnTo>
                  <a:pt x="0" y="14026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511663" y="1712807"/>
            <a:ext cx="13264674" cy="1457325"/>
          </a:xfrm>
          <a:prstGeom prst="rect">
            <a:avLst/>
          </a:prstGeom>
        </p:spPr>
        <p:txBody>
          <a:bodyPr anchor="t" rtlCol="false" tIns="0" lIns="0" bIns="0" rIns="0">
            <a:spAutoFit/>
          </a:bodyPr>
          <a:lstStyle/>
          <a:p>
            <a:pPr algn="ctr">
              <a:lnSpc>
                <a:spcPts val="10800"/>
              </a:lnSpc>
            </a:pPr>
            <a:r>
              <a:rPr lang="en-US" sz="9000">
                <a:solidFill>
                  <a:srgbClr val="FFFFFF"/>
                </a:solidFill>
                <a:latin typeface="Arcade Gamer"/>
                <a:ea typeface="Arcade Gamer"/>
                <a:cs typeface="Arcade Gamer"/>
                <a:sym typeface="Arcade Gamer"/>
              </a:rPr>
              <a:t>How to Play?</a:t>
            </a:r>
          </a:p>
        </p:txBody>
      </p:sp>
      <p:sp>
        <p:nvSpPr>
          <p:cNvPr name="TextBox 12" id="12"/>
          <p:cNvSpPr txBox="true"/>
          <p:nvPr/>
        </p:nvSpPr>
        <p:spPr>
          <a:xfrm rot="0">
            <a:off x="905998" y="4593291"/>
            <a:ext cx="3985390" cy="308267"/>
          </a:xfrm>
          <a:prstGeom prst="rect">
            <a:avLst/>
          </a:prstGeom>
        </p:spPr>
        <p:txBody>
          <a:bodyPr anchor="t" rtlCol="false" tIns="0" lIns="0" bIns="0" rIns="0">
            <a:spAutoFit/>
          </a:bodyPr>
          <a:lstStyle/>
          <a:p>
            <a:pPr algn="ctr">
              <a:lnSpc>
                <a:spcPts val="2433"/>
              </a:lnSpc>
            </a:pPr>
            <a:r>
              <a:rPr lang="en-US" sz="1738">
                <a:solidFill>
                  <a:srgbClr val="2E1B5B"/>
                </a:solidFill>
                <a:latin typeface="Poppins Bold"/>
                <a:ea typeface="Poppins Bold"/>
                <a:cs typeface="Poppins Bold"/>
                <a:sym typeface="Poppins Bold"/>
              </a:rPr>
              <a:t>Press Arrow keys</a:t>
            </a:r>
          </a:p>
        </p:txBody>
      </p:sp>
      <p:sp>
        <p:nvSpPr>
          <p:cNvPr name="TextBox 13" id="13"/>
          <p:cNvSpPr txBox="true"/>
          <p:nvPr/>
        </p:nvSpPr>
        <p:spPr>
          <a:xfrm rot="0">
            <a:off x="1701169" y="3947682"/>
            <a:ext cx="2395049" cy="639938"/>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MovE</a:t>
            </a:r>
          </a:p>
        </p:txBody>
      </p:sp>
      <p:sp>
        <p:nvSpPr>
          <p:cNvPr name="TextBox 14" id="14"/>
          <p:cNvSpPr txBox="true"/>
          <p:nvPr/>
        </p:nvSpPr>
        <p:spPr>
          <a:xfrm rot="0">
            <a:off x="12383170" y="7601668"/>
            <a:ext cx="3895307" cy="308267"/>
          </a:xfrm>
          <a:prstGeom prst="rect">
            <a:avLst/>
          </a:prstGeom>
        </p:spPr>
        <p:txBody>
          <a:bodyPr anchor="t" rtlCol="false" tIns="0" lIns="0" bIns="0" rIns="0">
            <a:spAutoFit/>
          </a:bodyPr>
          <a:lstStyle/>
          <a:p>
            <a:pPr algn="ctr">
              <a:lnSpc>
                <a:spcPts val="2433"/>
              </a:lnSpc>
            </a:pPr>
            <a:r>
              <a:rPr lang="en-US" sz="1738">
                <a:solidFill>
                  <a:srgbClr val="2E1B5B"/>
                </a:solidFill>
                <a:latin typeface="Poppins Bold"/>
                <a:ea typeface="Poppins Bold"/>
                <a:cs typeface="Poppins Bold"/>
                <a:sym typeface="Poppins Bold"/>
              </a:rPr>
              <a:t>Press Tab (if a gun is owned)</a:t>
            </a:r>
          </a:p>
        </p:txBody>
      </p:sp>
      <p:sp>
        <p:nvSpPr>
          <p:cNvPr name="TextBox 15" id="15"/>
          <p:cNvSpPr txBox="true"/>
          <p:nvPr/>
        </p:nvSpPr>
        <p:spPr>
          <a:xfrm rot="0">
            <a:off x="13544362" y="6795357"/>
            <a:ext cx="1572923" cy="730250"/>
          </a:xfrm>
          <a:prstGeom prst="rect">
            <a:avLst/>
          </a:prstGeom>
        </p:spPr>
        <p:txBody>
          <a:bodyPr anchor="t" rtlCol="false" tIns="0" lIns="0" bIns="0" rIns="0">
            <a:spAutoFit/>
          </a:bodyPr>
          <a:lstStyle/>
          <a:p>
            <a:pPr algn="ctr">
              <a:lnSpc>
                <a:spcPts val="2800"/>
              </a:lnSpc>
            </a:pPr>
            <a:r>
              <a:rPr lang="en-US" sz="2000">
                <a:solidFill>
                  <a:srgbClr val="2E1B5B"/>
                </a:solidFill>
                <a:latin typeface="Arcade Gamer"/>
                <a:ea typeface="Arcade Gamer"/>
                <a:cs typeface="Arcade Gamer"/>
                <a:sym typeface="Arcade Gamer"/>
              </a:rPr>
              <a:t>SWITCH WEAPON</a:t>
            </a:r>
          </a:p>
        </p:txBody>
      </p:sp>
      <p:sp>
        <p:nvSpPr>
          <p:cNvPr name="TextBox 16" id="16"/>
          <p:cNvSpPr txBox="true"/>
          <p:nvPr/>
        </p:nvSpPr>
        <p:spPr>
          <a:xfrm rot="0">
            <a:off x="6869660" y="7544907"/>
            <a:ext cx="4234640" cy="308267"/>
          </a:xfrm>
          <a:prstGeom prst="rect">
            <a:avLst/>
          </a:prstGeom>
        </p:spPr>
        <p:txBody>
          <a:bodyPr anchor="t" rtlCol="false" tIns="0" lIns="0" bIns="0" rIns="0">
            <a:spAutoFit/>
          </a:bodyPr>
          <a:lstStyle/>
          <a:p>
            <a:pPr algn="ctr">
              <a:lnSpc>
                <a:spcPts val="2433"/>
              </a:lnSpc>
            </a:pPr>
            <a:r>
              <a:rPr lang="en-US" sz="1738">
                <a:solidFill>
                  <a:srgbClr val="2E1B5B"/>
                </a:solidFill>
                <a:latin typeface="Poppins Bold"/>
                <a:ea typeface="Poppins Bold"/>
                <a:cs typeface="Poppins Bold"/>
                <a:sym typeface="Poppins Bold"/>
              </a:rPr>
              <a:t>Press Space</a:t>
            </a:r>
          </a:p>
        </p:txBody>
      </p:sp>
      <p:sp>
        <p:nvSpPr>
          <p:cNvPr name="TextBox 17" id="17"/>
          <p:cNvSpPr txBox="true"/>
          <p:nvPr/>
        </p:nvSpPr>
        <p:spPr>
          <a:xfrm rot="0">
            <a:off x="7798010" y="6859972"/>
            <a:ext cx="2377940" cy="639938"/>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ATTACK</a:t>
            </a:r>
          </a:p>
        </p:txBody>
      </p:sp>
      <p:sp>
        <p:nvSpPr>
          <p:cNvPr name="Freeform 18" id="18"/>
          <p:cNvSpPr/>
          <p:nvPr/>
        </p:nvSpPr>
        <p:spPr>
          <a:xfrm flipH="false" flipV="false" rot="0">
            <a:off x="16218999" y="7989370"/>
            <a:ext cx="2661073" cy="967663"/>
          </a:xfrm>
          <a:custGeom>
            <a:avLst/>
            <a:gdLst/>
            <a:ahLst/>
            <a:cxnLst/>
            <a:rect r="r" b="b" t="t" l="l"/>
            <a:pathLst>
              <a:path h="967663" w="2661073">
                <a:moveTo>
                  <a:pt x="0" y="0"/>
                </a:moveTo>
                <a:lnTo>
                  <a:pt x="2661073" y="0"/>
                </a:lnTo>
                <a:lnTo>
                  <a:pt x="2661073" y="967663"/>
                </a:lnTo>
                <a:lnTo>
                  <a:pt x="0" y="9676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2074318" y="447394"/>
            <a:ext cx="693478" cy="1301750"/>
          </a:xfrm>
          <a:custGeom>
            <a:avLst/>
            <a:gdLst/>
            <a:ahLst/>
            <a:cxnLst/>
            <a:rect r="r" b="b" t="t" l="l"/>
            <a:pathLst>
              <a:path h="1301750" w="693478">
                <a:moveTo>
                  <a:pt x="0" y="0"/>
                </a:moveTo>
                <a:lnTo>
                  <a:pt x="693477" y="0"/>
                </a:lnTo>
                <a:lnTo>
                  <a:pt x="693477" y="1301750"/>
                </a:lnTo>
                <a:lnTo>
                  <a:pt x="0" y="1301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3305108" y="447394"/>
            <a:ext cx="2051432" cy="745975"/>
          </a:xfrm>
          <a:custGeom>
            <a:avLst/>
            <a:gdLst/>
            <a:ahLst/>
            <a:cxnLst/>
            <a:rect r="r" b="b" t="t" l="l"/>
            <a:pathLst>
              <a:path h="745975" w="2051432">
                <a:moveTo>
                  <a:pt x="0" y="0"/>
                </a:moveTo>
                <a:lnTo>
                  <a:pt x="2051432" y="0"/>
                </a:lnTo>
                <a:lnTo>
                  <a:pt x="2051432" y="745975"/>
                </a:lnTo>
                <a:lnTo>
                  <a:pt x="0" y="7459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5532051" y="8519534"/>
            <a:ext cx="693478" cy="1301750"/>
          </a:xfrm>
          <a:custGeom>
            <a:avLst/>
            <a:gdLst/>
            <a:ahLst/>
            <a:cxnLst/>
            <a:rect r="r" b="b" t="t" l="l"/>
            <a:pathLst>
              <a:path h="1301750" w="693478">
                <a:moveTo>
                  <a:pt x="0" y="0"/>
                </a:moveTo>
                <a:lnTo>
                  <a:pt x="693477" y="0"/>
                </a:lnTo>
                <a:lnTo>
                  <a:pt x="693477" y="1301750"/>
                </a:lnTo>
                <a:lnTo>
                  <a:pt x="0" y="1301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5662087" y="3733967"/>
            <a:ext cx="4896233" cy="2270072"/>
          </a:xfrm>
          <a:custGeom>
            <a:avLst/>
            <a:gdLst/>
            <a:ahLst/>
            <a:cxnLst/>
            <a:rect r="r" b="b" t="t" l="l"/>
            <a:pathLst>
              <a:path h="2270072" w="4896233">
                <a:moveTo>
                  <a:pt x="0" y="0"/>
                </a:moveTo>
                <a:lnTo>
                  <a:pt x="4896233" y="0"/>
                </a:lnTo>
                <a:lnTo>
                  <a:pt x="4896233" y="2270072"/>
                </a:lnTo>
                <a:lnTo>
                  <a:pt x="0" y="2270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6117509" y="4593291"/>
            <a:ext cx="3985390" cy="613067"/>
          </a:xfrm>
          <a:prstGeom prst="rect">
            <a:avLst/>
          </a:prstGeom>
        </p:spPr>
        <p:txBody>
          <a:bodyPr anchor="t" rtlCol="false" tIns="0" lIns="0" bIns="0" rIns="0">
            <a:spAutoFit/>
          </a:bodyPr>
          <a:lstStyle/>
          <a:p>
            <a:pPr algn="ctr">
              <a:lnSpc>
                <a:spcPts val="2433"/>
              </a:lnSpc>
            </a:pPr>
            <a:r>
              <a:rPr lang="en-US" sz="1738">
                <a:solidFill>
                  <a:srgbClr val="2E1B5B"/>
                </a:solidFill>
                <a:latin typeface="Poppins Bold"/>
                <a:ea typeface="Poppins Bold"/>
                <a:cs typeface="Poppins Bold"/>
                <a:sym typeface="Poppins Bold"/>
              </a:rPr>
              <a:t>Press W (while there is enough water)</a:t>
            </a:r>
          </a:p>
        </p:txBody>
      </p:sp>
      <p:sp>
        <p:nvSpPr>
          <p:cNvPr name="TextBox 24" id="24"/>
          <p:cNvSpPr txBox="true"/>
          <p:nvPr/>
        </p:nvSpPr>
        <p:spPr>
          <a:xfrm rot="0">
            <a:off x="7127955" y="3957207"/>
            <a:ext cx="1964497" cy="585062"/>
          </a:xfrm>
          <a:prstGeom prst="rect">
            <a:avLst/>
          </a:prstGeom>
        </p:spPr>
        <p:txBody>
          <a:bodyPr anchor="t" rtlCol="false" tIns="0" lIns="0" bIns="0" rIns="0">
            <a:spAutoFit/>
          </a:bodyPr>
          <a:lstStyle/>
          <a:p>
            <a:pPr algn="ctr">
              <a:lnSpc>
                <a:spcPts val="4502"/>
              </a:lnSpc>
            </a:pPr>
            <a:r>
              <a:rPr lang="en-US" sz="3216">
                <a:solidFill>
                  <a:srgbClr val="2E1B5B"/>
                </a:solidFill>
                <a:latin typeface="Arcade Gamer"/>
                <a:ea typeface="Arcade Gamer"/>
                <a:cs typeface="Arcade Gamer"/>
                <a:sym typeface="Arcade Gamer"/>
              </a:rPr>
              <a:t>WATER</a:t>
            </a:r>
          </a:p>
        </p:txBody>
      </p:sp>
      <p:sp>
        <p:nvSpPr>
          <p:cNvPr name="Freeform 25" id="25"/>
          <p:cNvSpPr/>
          <p:nvPr/>
        </p:nvSpPr>
        <p:spPr>
          <a:xfrm flipH="false" flipV="false" rot="0">
            <a:off x="11382244" y="3733967"/>
            <a:ext cx="4896233" cy="2270072"/>
          </a:xfrm>
          <a:custGeom>
            <a:avLst/>
            <a:gdLst/>
            <a:ahLst/>
            <a:cxnLst/>
            <a:rect r="r" b="b" t="t" l="l"/>
            <a:pathLst>
              <a:path h="2270072" w="4896233">
                <a:moveTo>
                  <a:pt x="0" y="0"/>
                </a:moveTo>
                <a:lnTo>
                  <a:pt x="4896233" y="0"/>
                </a:lnTo>
                <a:lnTo>
                  <a:pt x="4896233" y="2270072"/>
                </a:lnTo>
                <a:lnTo>
                  <a:pt x="0" y="2270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6" id="26"/>
          <p:cNvSpPr txBox="true"/>
          <p:nvPr/>
        </p:nvSpPr>
        <p:spPr>
          <a:xfrm rot="0">
            <a:off x="11713041" y="4591913"/>
            <a:ext cx="4234640" cy="613067"/>
          </a:xfrm>
          <a:prstGeom prst="rect">
            <a:avLst/>
          </a:prstGeom>
        </p:spPr>
        <p:txBody>
          <a:bodyPr anchor="t" rtlCol="false" tIns="0" lIns="0" bIns="0" rIns="0">
            <a:spAutoFit/>
          </a:bodyPr>
          <a:lstStyle/>
          <a:p>
            <a:pPr algn="ctr">
              <a:lnSpc>
                <a:spcPts val="2433"/>
              </a:lnSpc>
            </a:pPr>
            <a:r>
              <a:rPr lang="en-US" sz="1738">
                <a:solidFill>
                  <a:srgbClr val="2E1B5B"/>
                </a:solidFill>
                <a:latin typeface="Poppins Bold"/>
                <a:ea typeface="Poppins Bold"/>
                <a:cs typeface="Poppins Bold"/>
                <a:sym typeface="Poppins Bold"/>
              </a:rPr>
              <a:t>Press D (while there are enough fences)</a:t>
            </a:r>
          </a:p>
        </p:txBody>
      </p:sp>
      <p:sp>
        <p:nvSpPr>
          <p:cNvPr name="TextBox 27" id="27"/>
          <p:cNvSpPr txBox="true"/>
          <p:nvPr/>
        </p:nvSpPr>
        <p:spPr>
          <a:xfrm rot="0">
            <a:off x="12641391" y="3906978"/>
            <a:ext cx="2377940" cy="639938"/>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DEFEND</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4607346" y="3734562"/>
            <a:ext cx="9073308" cy="2785423"/>
          </a:xfrm>
          <a:custGeom>
            <a:avLst/>
            <a:gdLst/>
            <a:ahLst/>
            <a:cxnLst/>
            <a:rect r="r" b="b" t="t" l="l"/>
            <a:pathLst>
              <a:path h="2785423" w="9073308">
                <a:moveTo>
                  <a:pt x="0" y="0"/>
                </a:moveTo>
                <a:lnTo>
                  <a:pt x="9073308" y="0"/>
                </a:lnTo>
                <a:lnTo>
                  <a:pt x="9073308" y="2785423"/>
                </a:lnTo>
                <a:lnTo>
                  <a:pt x="0" y="2785423"/>
                </a:lnTo>
                <a:lnTo>
                  <a:pt x="0" y="0"/>
                </a:lnTo>
                <a:close/>
              </a:path>
            </a:pathLst>
          </a:custGeom>
          <a:blipFill>
            <a:blip r:embed="rId16"/>
            <a:stretch>
              <a:fillRect l="0" t="0" r="0" b="0"/>
            </a:stretch>
          </a:blipFill>
        </p:spPr>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RAIN</a:t>
            </a:r>
          </a:p>
        </p:txBody>
      </p:sp>
      <p:sp>
        <p:nvSpPr>
          <p:cNvPr name="TextBox 15" id="15"/>
          <p:cNvSpPr txBox="true"/>
          <p:nvPr/>
        </p:nvSpPr>
        <p:spPr>
          <a:xfrm rot="0">
            <a:off x="2977725" y="7022300"/>
            <a:ext cx="12823822" cy="1348728"/>
          </a:xfrm>
          <a:prstGeom prst="rect">
            <a:avLst/>
          </a:prstGeom>
        </p:spPr>
        <p:txBody>
          <a:bodyPr anchor="t" rtlCol="false" tIns="0" lIns="0" bIns="0" rIns="0">
            <a:spAutoFit/>
          </a:bodyPr>
          <a:lstStyle/>
          <a:p>
            <a:pPr algn="ctr">
              <a:lnSpc>
                <a:spcPts val="5460"/>
              </a:lnSpc>
              <a:spcBef>
                <a:spcPct val="0"/>
              </a:spcBef>
            </a:pPr>
            <a:r>
              <a:rPr lang="en-US" sz="3900">
                <a:solidFill>
                  <a:srgbClr val="FFFFFF"/>
                </a:solidFill>
                <a:latin typeface="Canva Sans"/>
                <a:ea typeface="Canva Sans"/>
                <a:cs typeface="Canva Sans"/>
                <a:sym typeface="Canva Sans"/>
              </a:rPr>
              <a:t>When raindrops hit, they die. After this, splashes are shown.</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6715726" y="6442200"/>
            <a:ext cx="5347819" cy="3403158"/>
          </a:xfrm>
          <a:custGeom>
            <a:avLst/>
            <a:gdLst/>
            <a:ahLst/>
            <a:cxnLst/>
            <a:rect r="r" b="b" t="t" l="l"/>
            <a:pathLst>
              <a:path h="3403158" w="5347819">
                <a:moveTo>
                  <a:pt x="0" y="0"/>
                </a:moveTo>
                <a:lnTo>
                  <a:pt x="5347820" y="0"/>
                </a:lnTo>
                <a:lnTo>
                  <a:pt x="5347820" y="3403157"/>
                </a:lnTo>
                <a:lnTo>
                  <a:pt x="0" y="3403157"/>
                </a:lnTo>
                <a:lnTo>
                  <a:pt x="0" y="0"/>
                </a:lnTo>
                <a:close/>
              </a:path>
            </a:pathLst>
          </a:custGeom>
          <a:blipFill>
            <a:blip r:embed="rId16"/>
            <a:stretch>
              <a:fillRect l="0" t="0" r="0" b="0"/>
            </a:stretch>
          </a:blipFill>
        </p:spPr>
      </p:sp>
      <p:sp>
        <p:nvSpPr>
          <p:cNvPr name="TextBox 14" id="14"/>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5" id="15"/>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RAIN</a:t>
            </a:r>
          </a:p>
        </p:txBody>
      </p:sp>
      <p:sp>
        <p:nvSpPr>
          <p:cNvPr name="TextBox 16" id="16"/>
          <p:cNvSpPr txBox="true"/>
          <p:nvPr/>
        </p:nvSpPr>
        <p:spPr>
          <a:xfrm rot="0">
            <a:off x="2977725" y="3867150"/>
            <a:ext cx="12823822" cy="2034528"/>
          </a:xfrm>
          <a:prstGeom prst="rect">
            <a:avLst/>
          </a:prstGeom>
        </p:spPr>
        <p:txBody>
          <a:bodyPr anchor="t" rtlCol="false" tIns="0" lIns="0" bIns="0" rIns="0">
            <a:spAutoFit/>
          </a:bodyPr>
          <a:lstStyle/>
          <a:p>
            <a:pPr algn="l">
              <a:lnSpc>
                <a:spcPts val="5460"/>
              </a:lnSpc>
              <a:spcBef>
                <a:spcPct val="0"/>
              </a:spcBef>
            </a:pPr>
            <a:r>
              <a:rPr lang="en-US" sz="3900">
                <a:solidFill>
                  <a:srgbClr val="FFFFFF"/>
                </a:solidFill>
                <a:latin typeface="Canva Sans"/>
                <a:ea typeface="Canva Sans"/>
                <a:cs typeface="Canva Sans"/>
                <a:sym typeface="Canva Sans"/>
              </a:rPr>
              <a:t>The </a:t>
            </a:r>
            <a:r>
              <a:rPr lang="en-US" sz="3900">
                <a:solidFill>
                  <a:srgbClr val="FFFFFF"/>
                </a:solidFill>
                <a:latin typeface="Canva Sans Bold"/>
                <a:ea typeface="Canva Sans Bold"/>
                <a:cs typeface="Canva Sans Bold"/>
                <a:sym typeface="Canva Sans Bold"/>
              </a:rPr>
              <a:t>Splash</a:t>
            </a:r>
            <a:r>
              <a:rPr lang="en-US" sz="3900">
                <a:solidFill>
                  <a:srgbClr val="FFFFFF"/>
                </a:solidFill>
                <a:latin typeface="Canva Sans"/>
                <a:ea typeface="Canva Sans"/>
                <a:cs typeface="Canva Sans"/>
                <a:sym typeface="Canva Sans"/>
              </a:rPr>
              <a:t> particle system use the Texture Sheet Animation component to make it look like a raindrop splashing after hitting.</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913326" y="9666248"/>
            <a:ext cx="5316599" cy="1372649"/>
          </a:xfrm>
          <a:custGeom>
            <a:avLst/>
            <a:gdLst/>
            <a:ahLst/>
            <a:cxnLst/>
            <a:rect r="r" b="b" t="t" l="l"/>
            <a:pathLst>
              <a:path h="1372649" w="5316599">
                <a:moveTo>
                  <a:pt x="0" y="0"/>
                </a:moveTo>
                <a:lnTo>
                  <a:pt x="5316599" y="0"/>
                </a:lnTo>
                <a:lnTo>
                  <a:pt x="5316599" y="1372649"/>
                </a:lnTo>
                <a:lnTo>
                  <a:pt x="0" y="1372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398" y="9600675"/>
            <a:ext cx="5316599" cy="1372649"/>
          </a:xfrm>
          <a:custGeom>
            <a:avLst/>
            <a:gdLst/>
            <a:ahLst/>
            <a:cxnLst/>
            <a:rect r="r" b="b" t="t" l="l"/>
            <a:pathLst>
              <a:path h="1372649" w="5316599">
                <a:moveTo>
                  <a:pt x="0" y="0"/>
                </a:moveTo>
                <a:lnTo>
                  <a:pt x="5316600" y="0"/>
                </a:lnTo>
                <a:lnTo>
                  <a:pt x="5316600" y="1372650"/>
                </a:lnTo>
                <a:lnTo>
                  <a:pt x="0" y="1372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4223" y="5401540"/>
            <a:ext cx="4828446" cy="5116851"/>
          </a:xfrm>
          <a:custGeom>
            <a:avLst/>
            <a:gdLst/>
            <a:ahLst/>
            <a:cxnLst/>
            <a:rect r="r" b="b" t="t" l="l"/>
            <a:pathLst>
              <a:path h="5116851" w="4828446">
                <a:moveTo>
                  <a:pt x="0" y="0"/>
                </a:moveTo>
                <a:lnTo>
                  <a:pt x="4828446" y="0"/>
                </a:lnTo>
                <a:lnTo>
                  <a:pt x="4828446" y="5116851"/>
                </a:lnTo>
                <a:lnTo>
                  <a:pt x="0" y="511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69758" y="7098500"/>
            <a:ext cx="9893119" cy="3273723"/>
          </a:xfrm>
          <a:custGeom>
            <a:avLst/>
            <a:gdLst/>
            <a:ahLst/>
            <a:cxnLst/>
            <a:rect r="r" b="b" t="t" l="l"/>
            <a:pathLst>
              <a:path h="3273723" w="9893119">
                <a:moveTo>
                  <a:pt x="0" y="0"/>
                </a:moveTo>
                <a:lnTo>
                  <a:pt x="9893119" y="0"/>
                </a:lnTo>
                <a:lnTo>
                  <a:pt x="9893119" y="3273723"/>
                </a:lnTo>
                <a:lnTo>
                  <a:pt x="0" y="32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19710" y="-552260"/>
            <a:ext cx="3479180" cy="3479180"/>
          </a:xfrm>
          <a:custGeom>
            <a:avLst/>
            <a:gdLst/>
            <a:ahLst/>
            <a:cxnLst/>
            <a:rect r="r" b="b" t="t" l="l"/>
            <a:pathLst>
              <a:path h="3479180" w="3479180">
                <a:moveTo>
                  <a:pt x="0" y="0"/>
                </a:moveTo>
                <a:lnTo>
                  <a:pt x="3479180" y="0"/>
                </a:lnTo>
                <a:lnTo>
                  <a:pt x="3479180" y="3479180"/>
                </a:lnTo>
                <a:lnTo>
                  <a:pt x="0" y="3479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362439" y="800100"/>
            <a:ext cx="3262169" cy="1186243"/>
          </a:xfrm>
          <a:custGeom>
            <a:avLst/>
            <a:gdLst/>
            <a:ahLst/>
            <a:cxnLst/>
            <a:rect r="r" b="b" t="t" l="l"/>
            <a:pathLst>
              <a:path h="1186243" w="3262169">
                <a:moveTo>
                  <a:pt x="0" y="0"/>
                </a:moveTo>
                <a:lnTo>
                  <a:pt x="3262170" y="0"/>
                </a:lnTo>
                <a:lnTo>
                  <a:pt x="3262170" y="1186243"/>
                </a:lnTo>
                <a:lnTo>
                  <a:pt x="0" y="1186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01276" y="2548318"/>
            <a:ext cx="3262169" cy="1186243"/>
          </a:xfrm>
          <a:custGeom>
            <a:avLst/>
            <a:gdLst/>
            <a:ahLst/>
            <a:cxnLst/>
            <a:rect r="r" b="b" t="t" l="l"/>
            <a:pathLst>
              <a:path h="1186243" w="3262169">
                <a:moveTo>
                  <a:pt x="0" y="0"/>
                </a:moveTo>
                <a:lnTo>
                  <a:pt x="3262169" y="0"/>
                </a:lnTo>
                <a:lnTo>
                  <a:pt x="3262169" y="1186244"/>
                </a:lnTo>
                <a:lnTo>
                  <a:pt x="0" y="1186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237505" y="5014436"/>
            <a:ext cx="774208" cy="774208"/>
          </a:xfrm>
          <a:custGeom>
            <a:avLst/>
            <a:gdLst/>
            <a:ahLst/>
            <a:cxnLst/>
            <a:rect r="r" b="b" t="t" l="l"/>
            <a:pathLst>
              <a:path h="774208" w="774208">
                <a:moveTo>
                  <a:pt x="0" y="0"/>
                </a:moveTo>
                <a:lnTo>
                  <a:pt x="774208" y="0"/>
                </a:lnTo>
                <a:lnTo>
                  <a:pt x="774208" y="774208"/>
                </a:lnTo>
                <a:lnTo>
                  <a:pt x="0" y="77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586403" y="705797"/>
            <a:ext cx="481533" cy="481533"/>
          </a:xfrm>
          <a:custGeom>
            <a:avLst/>
            <a:gdLst/>
            <a:ahLst/>
            <a:cxnLst/>
            <a:rect r="r" b="b" t="t" l="l"/>
            <a:pathLst>
              <a:path h="481533" w="481533">
                <a:moveTo>
                  <a:pt x="0" y="0"/>
                </a:moveTo>
                <a:lnTo>
                  <a:pt x="481534" y="0"/>
                </a:lnTo>
                <a:lnTo>
                  <a:pt x="481534" y="481533"/>
                </a:lnTo>
                <a:lnTo>
                  <a:pt x="0" y="4815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6839" y="-352115"/>
            <a:ext cx="1152215" cy="1152215"/>
          </a:xfrm>
          <a:custGeom>
            <a:avLst/>
            <a:gdLst/>
            <a:ahLst/>
            <a:cxnLst/>
            <a:rect r="r" b="b" t="t" l="l"/>
            <a:pathLst>
              <a:path h="1152215" w="1152215">
                <a:moveTo>
                  <a:pt x="0" y="0"/>
                </a:moveTo>
                <a:lnTo>
                  <a:pt x="1152215" y="0"/>
                </a:lnTo>
                <a:lnTo>
                  <a:pt x="1152215" y="1152215"/>
                </a:lnTo>
                <a:lnTo>
                  <a:pt x="0" y="11522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802182" y="9184943"/>
            <a:ext cx="831465" cy="831465"/>
          </a:xfrm>
          <a:custGeom>
            <a:avLst/>
            <a:gdLst/>
            <a:ahLst/>
            <a:cxnLst/>
            <a:rect r="r" b="b" t="t" l="l"/>
            <a:pathLst>
              <a:path h="831465" w="831465">
                <a:moveTo>
                  <a:pt x="0" y="0"/>
                </a:moveTo>
                <a:lnTo>
                  <a:pt x="831465" y="0"/>
                </a:lnTo>
                <a:lnTo>
                  <a:pt x="831465" y="831465"/>
                </a:lnTo>
                <a:lnTo>
                  <a:pt x="0" y="831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54663" y="3362960"/>
            <a:ext cx="14469946"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I</a:t>
            </a:r>
          </a:p>
        </p:txBody>
      </p:sp>
      <p:sp>
        <p:nvSpPr>
          <p:cNvPr name="TextBox 14" id="14"/>
          <p:cNvSpPr txBox="true"/>
          <p:nvPr/>
        </p:nvSpPr>
        <p:spPr>
          <a:xfrm rot="0">
            <a:off x="2641608" y="1618675"/>
            <a:ext cx="13496055" cy="929644"/>
          </a:xfrm>
          <a:prstGeom prst="rect">
            <a:avLst/>
          </a:prstGeom>
        </p:spPr>
        <p:txBody>
          <a:bodyPr anchor="t" rtlCol="false" tIns="0" lIns="0" bIns="0" rIns="0">
            <a:spAutoFit/>
          </a:bodyPr>
          <a:lstStyle/>
          <a:p>
            <a:pPr algn="ctr">
              <a:lnSpc>
                <a:spcPts val="6780"/>
              </a:lnSpc>
            </a:pPr>
            <a:r>
              <a:rPr lang="en-US" sz="6000">
                <a:solidFill>
                  <a:srgbClr val="FFFFFF"/>
                </a:solidFill>
                <a:latin typeface="Arcade Gamer"/>
                <a:ea typeface="Arcade Gamer"/>
                <a:cs typeface="Arcade Gamer"/>
                <a:sym typeface="Arcade Gamer"/>
              </a:rPr>
              <a:t>RAIN</a:t>
            </a:r>
          </a:p>
        </p:txBody>
      </p:sp>
      <p:pic>
        <p:nvPicPr>
          <p:cNvPr name="Picture 15" id="15"/>
          <p:cNvPicPr>
            <a:picLocks noChangeAspect="true"/>
          </p:cNvPicPr>
          <p:nvPr>
            <a:videoFile r:link="rId17"/>
          </p:nvPr>
        </p:nvPicPr>
        <p:blipFill>
          <a:blip r:embed="rId16"/>
          <a:stretch>
            <a:fillRect/>
          </a:stretch>
        </p:blipFill>
        <p:spPr>
          <a:xfrm rot="0">
            <a:off x="3586403" y="3012743"/>
            <a:ext cx="10981372" cy="6172200"/>
          </a:xfrm>
          <a:prstGeom prst="rect">
            <a:avLst/>
          </a:prstGeom>
        </p:spPr>
      </p:pic>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70266"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36395"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58720"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959719" y="1983443"/>
            <a:ext cx="1589817" cy="2984297"/>
          </a:xfrm>
          <a:custGeom>
            <a:avLst/>
            <a:gdLst/>
            <a:ahLst/>
            <a:cxnLst/>
            <a:rect r="r" b="b" t="t" l="l"/>
            <a:pathLst>
              <a:path h="2984297" w="1589817">
                <a:moveTo>
                  <a:pt x="0" y="0"/>
                </a:moveTo>
                <a:lnTo>
                  <a:pt x="1589817" y="0"/>
                </a:lnTo>
                <a:lnTo>
                  <a:pt x="1589817" y="2984297"/>
                </a:lnTo>
                <a:lnTo>
                  <a:pt x="0" y="29842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0266" y="7688103"/>
            <a:ext cx="1829148" cy="1662862"/>
          </a:xfrm>
          <a:custGeom>
            <a:avLst/>
            <a:gdLst/>
            <a:ahLst/>
            <a:cxnLst/>
            <a:rect r="r" b="b" t="t" l="l"/>
            <a:pathLst>
              <a:path h="1662862" w="1829148">
                <a:moveTo>
                  <a:pt x="0" y="0"/>
                </a:moveTo>
                <a:lnTo>
                  <a:pt x="1829149" y="0"/>
                </a:lnTo>
                <a:lnTo>
                  <a:pt x="1829149" y="1662863"/>
                </a:lnTo>
                <a:lnTo>
                  <a:pt x="0" y="1662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89587" y="2072907"/>
            <a:ext cx="3857382" cy="1402684"/>
          </a:xfrm>
          <a:custGeom>
            <a:avLst/>
            <a:gdLst/>
            <a:ahLst/>
            <a:cxnLst/>
            <a:rect r="r" b="b" t="t" l="l"/>
            <a:pathLst>
              <a:path h="1402684" w="3857382">
                <a:moveTo>
                  <a:pt x="0" y="0"/>
                </a:moveTo>
                <a:lnTo>
                  <a:pt x="3857382" y="0"/>
                </a:lnTo>
                <a:lnTo>
                  <a:pt x="3857382" y="1402684"/>
                </a:lnTo>
                <a:lnTo>
                  <a:pt x="0" y="14026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2511663" y="1712807"/>
            <a:ext cx="13264674" cy="1457325"/>
          </a:xfrm>
          <a:prstGeom prst="rect">
            <a:avLst/>
          </a:prstGeom>
        </p:spPr>
        <p:txBody>
          <a:bodyPr anchor="t" rtlCol="false" tIns="0" lIns="0" bIns="0" rIns="0">
            <a:spAutoFit/>
          </a:bodyPr>
          <a:lstStyle/>
          <a:p>
            <a:pPr algn="ctr">
              <a:lnSpc>
                <a:spcPts val="10800"/>
              </a:lnSpc>
            </a:pPr>
            <a:r>
              <a:rPr lang="en-US" sz="9000">
                <a:solidFill>
                  <a:srgbClr val="FFFFFF"/>
                </a:solidFill>
                <a:latin typeface="Arcade Gamer"/>
                <a:ea typeface="Arcade Gamer"/>
                <a:cs typeface="Arcade Gamer"/>
                <a:sym typeface="Arcade Gamer"/>
              </a:rPr>
              <a:t>GAME DEMO</a:t>
            </a:r>
          </a:p>
        </p:txBody>
      </p:sp>
      <p:sp>
        <p:nvSpPr>
          <p:cNvPr name="TextBox 9" id="9"/>
          <p:cNvSpPr txBox="true"/>
          <p:nvPr/>
        </p:nvSpPr>
        <p:spPr>
          <a:xfrm rot="0">
            <a:off x="905998" y="4593291"/>
            <a:ext cx="3985390" cy="1222667"/>
          </a:xfrm>
          <a:prstGeom prst="rect">
            <a:avLst/>
          </a:prstGeom>
        </p:spPr>
        <p:txBody>
          <a:bodyPr anchor="t" rtlCol="false" tIns="0" lIns="0" bIns="0" rIns="0">
            <a:spAutoFit/>
          </a:bodyPr>
          <a:lstStyle/>
          <a:p>
            <a:pPr algn="ctr">
              <a:lnSpc>
                <a:spcPts val="2433"/>
              </a:lnSpc>
            </a:pPr>
            <a:r>
              <a:rPr lang="en-US" sz="1738">
                <a:solidFill>
                  <a:srgbClr val="2E1B5B"/>
                </a:solidFill>
                <a:latin typeface="Poppins Bold"/>
                <a:ea typeface="Poppins Bold"/>
                <a:cs typeface="Poppins Bold"/>
                <a:sym typeface="Poppins Bold"/>
              </a:rPr>
              <a:t>Try to plant as many plants on your field. You can enlarge your plantable land by purchasing more pieces of land.</a:t>
            </a:r>
          </a:p>
        </p:txBody>
      </p:sp>
      <p:sp>
        <p:nvSpPr>
          <p:cNvPr name="TextBox 10" id="10"/>
          <p:cNvSpPr txBox="true"/>
          <p:nvPr/>
        </p:nvSpPr>
        <p:spPr>
          <a:xfrm rot="0">
            <a:off x="2174741" y="3947682"/>
            <a:ext cx="1447905" cy="639810"/>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01.</a:t>
            </a:r>
          </a:p>
        </p:txBody>
      </p:sp>
      <p:sp>
        <p:nvSpPr>
          <p:cNvPr name="TextBox 11" id="11"/>
          <p:cNvSpPr txBox="true"/>
          <p:nvPr/>
        </p:nvSpPr>
        <p:spPr>
          <a:xfrm rot="0">
            <a:off x="13544362" y="6766782"/>
            <a:ext cx="1572923" cy="639938"/>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04.</a:t>
            </a:r>
          </a:p>
        </p:txBody>
      </p:sp>
      <p:sp>
        <p:nvSpPr>
          <p:cNvPr name="Freeform 12" id="12"/>
          <p:cNvSpPr/>
          <p:nvPr/>
        </p:nvSpPr>
        <p:spPr>
          <a:xfrm flipH="false" flipV="false" rot="0">
            <a:off x="16218999" y="7989370"/>
            <a:ext cx="2661073" cy="967663"/>
          </a:xfrm>
          <a:custGeom>
            <a:avLst/>
            <a:gdLst/>
            <a:ahLst/>
            <a:cxnLst/>
            <a:rect r="r" b="b" t="t" l="l"/>
            <a:pathLst>
              <a:path h="967663" w="2661073">
                <a:moveTo>
                  <a:pt x="0" y="0"/>
                </a:moveTo>
                <a:lnTo>
                  <a:pt x="2661073" y="0"/>
                </a:lnTo>
                <a:lnTo>
                  <a:pt x="2661073" y="967663"/>
                </a:lnTo>
                <a:lnTo>
                  <a:pt x="0" y="9676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2074318" y="447394"/>
            <a:ext cx="693478" cy="1301750"/>
          </a:xfrm>
          <a:custGeom>
            <a:avLst/>
            <a:gdLst/>
            <a:ahLst/>
            <a:cxnLst/>
            <a:rect r="r" b="b" t="t" l="l"/>
            <a:pathLst>
              <a:path h="1301750" w="693478">
                <a:moveTo>
                  <a:pt x="0" y="0"/>
                </a:moveTo>
                <a:lnTo>
                  <a:pt x="693477" y="0"/>
                </a:lnTo>
                <a:lnTo>
                  <a:pt x="693477" y="1301750"/>
                </a:lnTo>
                <a:lnTo>
                  <a:pt x="0" y="1301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3305108" y="447394"/>
            <a:ext cx="2051432" cy="745975"/>
          </a:xfrm>
          <a:custGeom>
            <a:avLst/>
            <a:gdLst/>
            <a:ahLst/>
            <a:cxnLst/>
            <a:rect r="r" b="b" t="t" l="l"/>
            <a:pathLst>
              <a:path h="745975" w="2051432">
                <a:moveTo>
                  <a:pt x="0" y="0"/>
                </a:moveTo>
                <a:lnTo>
                  <a:pt x="2051432" y="0"/>
                </a:lnTo>
                <a:lnTo>
                  <a:pt x="2051432" y="745975"/>
                </a:lnTo>
                <a:lnTo>
                  <a:pt x="0" y="7459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5532051" y="8519534"/>
            <a:ext cx="693478" cy="1301750"/>
          </a:xfrm>
          <a:custGeom>
            <a:avLst/>
            <a:gdLst/>
            <a:ahLst/>
            <a:cxnLst/>
            <a:rect r="r" b="b" t="t" l="l"/>
            <a:pathLst>
              <a:path h="1301750" w="693478">
                <a:moveTo>
                  <a:pt x="0" y="0"/>
                </a:moveTo>
                <a:lnTo>
                  <a:pt x="693477" y="0"/>
                </a:lnTo>
                <a:lnTo>
                  <a:pt x="693477" y="1301750"/>
                </a:lnTo>
                <a:lnTo>
                  <a:pt x="0" y="1301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7386251" y="3947682"/>
            <a:ext cx="1447905" cy="639938"/>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02.</a:t>
            </a:r>
          </a:p>
        </p:txBody>
      </p:sp>
      <p:pic>
        <p:nvPicPr>
          <p:cNvPr name="Picture 17" id="17"/>
          <p:cNvPicPr>
            <a:picLocks noChangeAspect="true"/>
          </p:cNvPicPr>
          <p:nvPr>
            <a:videoFile r:link="rId11"/>
          </p:nvPr>
        </p:nvPicPr>
        <p:blipFill>
          <a:blip r:embed="rId10"/>
          <a:stretch>
            <a:fillRect/>
          </a:stretch>
        </p:blipFill>
        <p:spPr>
          <a:xfrm rot="0">
            <a:off x="3873071" y="3178766"/>
            <a:ext cx="10981372" cy="6172200"/>
          </a:xfrm>
          <a:prstGeom prst="rect">
            <a:avLst/>
          </a:prstGeom>
        </p:spPr>
      </p:pic>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270266"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36395"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58720" y="9258300"/>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959719" y="1983443"/>
            <a:ext cx="1589817" cy="2984297"/>
          </a:xfrm>
          <a:custGeom>
            <a:avLst/>
            <a:gdLst/>
            <a:ahLst/>
            <a:cxnLst/>
            <a:rect r="r" b="b" t="t" l="l"/>
            <a:pathLst>
              <a:path h="2984297" w="1589817">
                <a:moveTo>
                  <a:pt x="0" y="0"/>
                </a:moveTo>
                <a:lnTo>
                  <a:pt x="1589817" y="0"/>
                </a:lnTo>
                <a:lnTo>
                  <a:pt x="1589817" y="2984297"/>
                </a:lnTo>
                <a:lnTo>
                  <a:pt x="0" y="29842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0266" y="7688103"/>
            <a:ext cx="1829148" cy="1662862"/>
          </a:xfrm>
          <a:custGeom>
            <a:avLst/>
            <a:gdLst/>
            <a:ahLst/>
            <a:cxnLst/>
            <a:rect r="r" b="b" t="t" l="l"/>
            <a:pathLst>
              <a:path h="1662862" w="1829148">
                <a:moveTo>
                  <a:pt x="0" y="0"/>
                </a:moveTo>
                <a:lnTo>
                  <a:pt x="1829149" y="0"/>
                </a:lnTo>
                <a:lnTo>
                  <a:pt x="1829149" y="1662863"/>
                </a:lnTo>
                <a:lnTo>
                  <a:pt x="0" y="1662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89587" y="2072907"/>
            <a:ext cx="3857382" cy="1402684"/>
          </a:xfrm>
          <a:custGeom>
            <a:avLst/>
            <a:gdLst/>
            <a:ahLst/>
            <a:cxnLst/>
            <a:rect r="r" b="b" t="t" l="l"/>
            <a:pathLst>
              <a:path h="1402684" w="3857382">
                <a:moveTo>
                  <a:pt x="0" y="0"/>
                </a:moveTo>
                <a:lnTo>
                  <a:pt x="3857382" y="0"/>
                </a:lnTo>
                <a:lnTo>
                  <a:pt x="3857382" y="1402684"/>
                </a:lnTo>
                <a:lnTo>
                  <a:pt x="0" y="14026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2695045" y="4196215"/>
            <a:ext cx="13264674" cy="1457325"/>
          </a:xfrm>
          <a:prstGeom prst="rect">
            <a:avLst/>
          </a:prstGeom>
        </p:spPr>
        <p:txBody>
          <a:bodyPr anchor="t" rtlCol="false" tIns="0" lIns="0" bIns="0" rIns="0">
            <a:spAutoFit/>
          </a:bodyPr>
          <a:lstStyle/>
          <a:p>
            <a:pPr algn="ctr">
              <a:lnSpc>
                <a:spcPts val="10800"/>
              </a:lnSpc>
            </a:pPr>
            <a:r>
              <a:rPr lang="en-US" sz="9000">
                <a:solidFill>
                  <a:srgbClr val="FFFFFF"/>
                </a:solidFill>
                <a:latin typeface="Arcade Gamer"/>
                <a:ea typeface="Arcade Gamer"/>
                <a:cs typeface="Arcade Gamer"/>
                <a:sym typeface="Arcade Gamer"/>
              </a:rPr>
              <a:t>THE END.</a:t>
            </a:r>
          </a:p>
        </p:txBody>
      </p:sp>
      <p:sp>
        <p:nvSpPr>
          <p:cNvPr name="TextBox 9" id="9"/>
          <p:cNvSpPr txBox="true"/>
          <p:nvPr/>
        </p:nvSpPr>
        <p:spPr>
          <a:xfrm rot="0">
            <a:off x="905998" y="4593291"/>
            <a:ext cx="3985390" cy="1222667"/>
          </a:xfrm>
          <a:prstGeom prst="rect">
            <a:avLst/>
          </a:prstGeom>
        </p:spPr>
        <p:txBody>
          <a:bodyPr anchor="t" rtlCol="false" tIns="0" lIns="0" bIns="0" rIns="0">
            <a:spAutoFit/>
          </a:bodyPr>
          <a:lstStyle/>
          <a:p>
            <a:pPr algn="ctr">
              <a:lnSpc>
                <a:spcPts val="2433"/>
              </a:lnSpc>
            </a:pPr>
            <a:r>
              <a:rPr lang="en-US" sz="1738">
                <a:solidFill>
                  <a:srgbClr val="2E1B5B"/>
                </a:solidFill>
                <a:latin typeface="Poppins Bold"/>
                <a:ea typeface="Poppins Bold"/>
                <a:cs typeface="Poppins Bold"/>
                <a:sym typeface="Poppins Bold"/>
              </a:rPr>
              <a:t>Try to plant as many plants on your field. You can enlarge your plantable land by purchasing more pieces of land.</a:t>
            </a:r>
          </a:p>
        </p:txBody>
      </p:sp>
      <p:sp>
        <p:nvSpPr>
          <p:cNvPr name="TextBox 10" id="10"/>
          <p:cNvSpPr txBox="true"/>
          <p:nvPr/>
        </p:nvSpPr>
        <p:spPr>
          <a:xfrm rot="0">
            <a:off x="2174741" y="3947682"/>
            <a:ext cx="1447905" cy="639810"/>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01.</a:t>
            </a:r>
          </a:p>
        </p:txBody>
      </p:sp>
      <p:sp>
        <p:nvSpPr>
          <p:cNvPr name="TextBox 11" id="11"/>
          <p:cNvSpPr txBox="true"/>
          <p:nvPr/>
        </p:nvSpPr>
        <p:spPr>
          <a:xfrm rot="0">
            <a:off x="13544362" y="6766782"/>
            <a:ext cx="1572923" cy="639938"/>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04.</a:t>
            </a:r>
          </a:p>
        </p:txBody>
      </p:sp>
      <p:sp>
        <p:nvSpPr>
          <p:cNvPr name="Freeform 12" id="12"/>
          <p:cNvSpPr/>
          <p:nvPr/>
        </p:nvSpPr>
        <p:spPr>
          <a:xfrm flipH="false" flipV="false" rot="0">
            <a:off x="16218999" y="7989370"/>
            <a:ext cx="2661073" cy="967663"/>
          </a:xfrm>
          <a:custGeom>
            <a:avLst/>
            <a:gdLst/>
            <a:ahLst/>
            <a:cxnLst/>
            <a:rect r="r" b="b" t="t" l="l"/>
            <a:pathLst>
              <a:path h="967663" w="2661073">
                <a:moveTo>
                  <a:pt x="0" y="0"/>
                </a:moveTo>
                <a:lnTo>
                  <a:pt x="2661073" y="0"/>
                </a:lnTo>
                <a:lnTo>
                  <a:pt x="2661073" y="967663"/>
                </a:lnTo>
                <a:lnTo>
                  <a:pt x="0" y="9676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2074318" y="447394"/>
            <a:ext cx="693478" cy="1301750"/>
          </a:xfrm>
          <a:custGeom>
            <a:avLst/>
            <a:gdLst/>
            <a:ahLst/>
            <a:cxnLst/>
            <a:rect r="r" b="b" t="t" l="l"/>
            <a:pathLst>
              <a:path h="1301750" w="693478">
                <a:moveTo>
                  <a:pt x="0" y="0"/>
                </a:moveTo>
                <a:lnTo>
                  <a:pt x="693477" y="0"/>
                </a:lnTo>
                <a:lnTo>
                  <a:pt x="693477" y="1301750"/>
                </a:lnTo>
                <a:lnTo>
                  <a:pt x="0" y="1301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3305108" y="447394"/>
            <a:ext cx="2051432" cy="745975"/>
          </a:xfrm>
          <a:custGeom>
            <a:avLst/>
            <a:gdLst/>
            <a:ahLst/>
            <a:cxnLst/>
            <a:rect r="r" b="b" t="t" l="l"/>
            <a:pathLst>
              <a:path h="745975" w="2051432">
                <a:moveTo>
                  <a:pt x="0" y="0"/>
                </a:moveTo>
                <a:lnTo>
                  <a:pt x="2051432" y="0"/>
                </a:lnTo>
                <a:lnTo>
                  <a:pt x="2051432" y="745975"/>
                </a:lnTo>
                <a:lnTo>
                  <a:pt x="0" y="7459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5532051" y="8519534"/>
            <a:ext cx="693478" cy="1301750"/>
          </a:xfrm>
          <a:custGeom>
            <a:avLst/>
            <a:gdLst/>
            <a:ahLst/>
            <a:cxnLst/>
            <a:rect r="r" b="b" t="t" l="l"/>
            <a:pathLst>
              <a:path h="1301750" w="693478">
                <a:moveTo>
                  <a:pt x="0" y="0"/>
                </a:moveTo>
                <a:lnTo>
                  <a:pt x="693477" y="0"/>
                </a:lnTo>
                <a:lnTo>
                  <a:pt x="693477" y="1301750"/>
                </a:lnTo>
                <a:lnTo>
                  <a:pt x="0" y="1301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7386251" y="3947682"/>
            <a:ext cx="1447905" cy="639938"/>
          </a:xfrm>
          <a:prstGeom prst="rect">
            <a:avLst/>
          </a:prstGeom>
        </p:spPr>
        <p:txBody>
          <a:bodyPr anchor="t" rtlCol="false" tIns="0" lIns="0" bIns="0" rIns="0">
            <a:spAutoFit/>
          </a:bodyPr>
          <a:lstStyle/>
          <a:p>
            <a:pPr algn="ctr">
              <a:lnSpc>
                <a:spcPts val="4922"/>
              </a:lnSpc>
            </a:pPr>
            <a:r>
              <a:rPr lang="en-US" sz="3516">
                <a:solidFill>
                  <a:srgbClr val="2E1B5B"/>
                </a:solidFill>
                <a:latin typeface="Arcade Gamer"/>
                <a:ea typeface="Arcade Gamer"/>
                <a:cs typeface="Arcade Gamer"/>
                <a:sym typeface="Arcade Gamer"/>
              </a:rPr>
              <a:t>02.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E1B5B"/>
        </a:solidFill>
      </p:bgPr>
    </p:bg>
    <p:spTree>
      <p:nvGrpSpPr>
        <p:cNvPr id="1" name=""/>
        <p:cNvGrpSpPr/>
        <p:nvPr/>
      </p:nvGrpSpPr>
      <p:grpSpPr>
        <a:xfrm>
          <a:off x="0" y="0"/>
          <a:ext cx="0" cy="0"/>
          <a:chOff x="0" y="0"/>
          <a:chExt cx="0" cy="0"/>
        </a:xfrm>
      </p:grpSpPr>
      <p:sp>
        <p:nvSpPr>
          <p:cNvPr name="Freeform 2" id="2"/>
          <p:cNvSpPr/>
          <p:nvPr/>
        </p:nvSpPr>
        <p:spPr>
          <a:xfrm flipH="false" flipV="false" rot="0">
            <a:off x="10676243" y="5249401"/>
            <a:ext cx="15223515" cy="5037599"/>
          </a:xfrm>
          <a:custGeom>
            <a:avLst/>
            <a:gdLst/>
            <a:ahLst/>
            <a:cxnLst/>
            <a:rect r="r" b="b" t="t" l="l"/>
            <a:pathLst>
              <a:path h="5037599" w="15223515">
                <a:moveTo>
                  <a:pt x="0" y="0"/>
                </a:moveTo>
                <a:lnTo>
                  <a:pt x="15223514" y="0"/>
                </a:lnTo>
                <a:lnTo>
                  <a:pt x="15223514" y="5037599"/>
                </a:lnTo>
                <a:lnTo>
                  <a:pt x="0" y="5037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02401" y="6317708"/>
            <a:ext cx="5730184" cy="2000355"/>
          </a:xfrm>
          <a:custGeom>
            <a:avLst/>
            <a:gdLst/>
            <a:ahLst/>
            <a:cxnLst/>
            <a:rect r="r" b="b" t="t" l="l"/>
            <a:pathLst>
              <a:path h="2000355" w="5730184">
                <a:moveTo>
                  <a:pt x="0" y="0"/>
                </a:moveTo>
                <a:lnTo>
                  <a:pt x="5730184" y="0"/>
                </a:lnTo>
                <a:lnTo>
                  <a:pt x="5730184" y="2000355"/>
                </a:lnTo>
                <a:lnTo>
                  <a:pt x="0" y="2000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61730" y="1773299"/>
            <a:ext cx="2997570" cy="1046425"/>
          </a:xfrm>
          <a:custGeom>
            <a:avLst/>
            <a:gdLst/>
            <a:ahLst/>
            <a:cxnLst/>
            <a:rect r="r" b="b" t="t" l="l"/>
            <a:pathLst>
              <a:path h="1046425" w="2997570">
                <a:moveTo>
                  <a:pt x="0" y="0"/>
                </a:moveTo>
                <a:lnTo>
                  <a:pt x="2997570" y="0"/>
                </a:lnTo>
                <a:lnTo>
                  <a:pt x="2997570" y="1046425"/>
                </a:lnTo>
                <a:lnTo>
                  <a:pt x="0" y="1046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789447" y="3203767"/>
            <a:ext cx="971068" cy="971068"/>
          </a:xfrm>
          <a:custGeom>
            <a:avLst/>
            <a:gdLst/>
            <a:ahLst/>
            <a:cxnLst/>
            <a:rect r="r" b="b" t="t" l="l"/>
            <a:pathLst>
              <a:path h="971068" w="971068">
                <a:moveTo>
                  <a:pt x="0" y="0"/>
                </a:moveTo>
                <a:lnTo>
                  <a:pt x="971068" y="0"/>
                </a:lnTo>
                <a:lnTo>
                  <a:pt x="971068" y="971068"/>
                </a:lnTo>
                <a:lnTo>
                  <a:pt x="0" y="971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27149" y="1693410"/>
            <a:ext cx="603101" cy="603101"/>
          </a:xfrm>
          <a:custGeom>
            <a:avLst/>
            <a:gdLst/>
            <a:ahLst/>
            <a:cxnLst/>
            <a:rect r="r" b="b" t="t" l="l"/>
            <a:pathLst>
              <a:path h="603101" w="603101">
                <a:moveTo>
                  <a:pt x="0" y="0"/>
                </a:moveTo>
                <a:lnTo>
                  <a:pt x="603102" y="0"/>
                </a:lnTo>
                <a:lnTo>
                  <a:pt x="603102" y="603102"/>
                </a:lnTo>
                <a:lnTo>
                  <a:pt x="0" y="6031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635451" y="922458"/>
            <a:ext cx="1374054" cy="1374054"/>
          </a:xfrm>
          <a:custGeom>
            <a:avLst/>
            <a:gdLst/>
            <a:ahLst/>
            <a:cxnLst/>
            <a:rect r="r" b="b" t="t" l="l"/>
            <a:pathLst>
              <a:path h="1374054" w="1374054">
                <a:moveTo>
                  <a:pt x="0" y="0"/>
                </a:moveTo>
                <a:lnTo>
                  <a:pt x="1374054" y="0"/>
                </a:lnTo>
                <a:lnTo>
                  <a:pt x="1374054" y="1374054"/>
                </a:lnTo>
                <a:lnTo>
                  <a:pt x="0" y="1374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765674" y="3866723"/>
            <a:ext cx="13496055" cy="1384935"/>
          </a:xfrm>
          <a:prstGeom prst="rect">
            <a:avLst/>
          </a:prstGeom>
        </p:spPr>
        <p:txBody>
          <a:bodyPr anchor="t" rtlCol="false" tIns="0" lIns="0" bIns="0" rIns="0">
            <a:spAutoFit/>
          </a:bodyPr>
          <a:lstStyle/>
          <a:p>
            <a:pPr algn="l">
              <a:lnSpc>
                <a:spcPts val="10169"/>
              </a:lnSpc>
            </a:pPr>
            <a:r>
              <a:rPr lang="en-US" sz="9000">
                <a:solidFill>
                  <a:srgbClr val="FFFFFF"/>
                </a:solidFill>
                <a:latin typeface="Arcade Gamer"/>
                <a:ea typeface="Arcade Gamer"/>
                <a:cs typeface="Arcade Gamer"/>
                <a:sym typeface="Arcade Gamer"/>
              </a:rPr>
              <a:t>3. features</a:t>
            </a:r>
          </a:p>
        </p:txBody>
      </p:sp>
      <p:sp>
        <p:nvSpPr>
          <p:cNvPr name="TextBox 9" id="9"/>
          <p:cNvSpPr txBox="true"/>
          <p:nvPr/>
        </p:nvSpPr>
        <p:spPr>
          <a:xfrm rot="0">
            <a:off x="2321954" y="7208331"/>
            <a:ext cx="7315200" cy="818446"/>
          </a:xfrm>
          <a:prstGeom prst="rect">
            <a:avLst/>
          </a:prstGeom>
        </p:spPr>
        <p:txBody>
          <a:bodyPr anchor="t" rtlCol="false" tIns="0" lIns="0" bIns="0" rIns="0">
            <a:spAutoFit/>
          </a:bodyPr>
          <a:lstStyle/>
          <a:p>
            <a:pPr algn="ctr">
              <a:lnSpc>
                <a:spcPts val="6338"/>
              </a:lnSpc>
            </a:pPr>
            <a:r>
              <a:rPr lang="en-US" sz="4527">
                <a:solidFill>
                  <a:srgbClr val="2E1B5B"/>
                </a:solidFill>
                <a:latin typeface="Poppins Bold"/>
                <a:ea typeface="Poppins Bold"/>
                <a:cs typeface="Poppins Bold"/>
                <a:sym typeface="Poppins Bold"/>
              </a:rPr>
              <a:t>What country is it?</a:t>
            </a:r>
          </a:p>
        </p:txBody>
      </p:sp>
      <p:sp>
        <p:nvSpPr>
          <p:cNvPr name="Freeform 10" id="10"/>
          <p:cNvSpPr/>
          <p:nvPr/>
        </p:nvSpPr>
        <p:spPr>
          <a:xfrm flipH="false" flipV="false" rot="0">
            <a:off x="643224" y="8513701"/>
            <a:ext cx="1374054" cy="1374054"/>
          </a:xfrm>
          <a:custGeom>
            <a:avLst/>
            <a:gdLst/>
            <a:ahLst/>
            <a:cxnLst/>
            <a:rect r="r" b="b" t="t" l="l"/>
            <a:pathLst>
              <a:path h="1374054" w="1374054">
                <a:moveTo>
                  <a:pt x="0" y="0"/>
                </a:moveTo>
                <a:lnTo>
                  <a:pt x="1374054" y="0"/>
                </a:lnTo>
                <a:lnTo>
                  <a:pt x="1374054" y="1374054"/>
                </a:lnTo>
                <a:lnTo>
                  <a:pt x="0" y="1374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558963" y="8026777"/>
            <a:ext cx="918361" cy="918361"/>
          </a:xfrm>
          <a:custGeom>
            <a:avLst/>
            <a:gdLst/>
            <a:ahLst/>
            <a:cxnLst/>
            <a:rect r="r" b="b" t="t" l="l"/>
            <a:pathLst>
              <a:path h="918361" w="918361">
                <a:moveTo>
                  <a:pt x="0" y="0"/>
                </a:moveTo>
                <a:lnTo>
                  <a:pt x="918362" y="0"/>
                </a:lnTo>
                <a:lnTo>
                  <a:pt x="918362" y="918361"/>
                </a:lnTo>
                <a:lnTo>
                  <a:pt x="0" y="9183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5593496" y="4558878"/>
            <a:ext cx="1039088" cy="1950507"/>
          </a:xfrm>
          <a:custGeom>
            <a:avLst/>
            <a:gdLst/>
            <a:ahLst/>
            <a:cxnLst/>
            <a:rect r="r" b="b" t="t" l="l"/>
            <a:pathLst>
              <a:path h="1950507" w="1039088">
                <a:moveTo>
                  <a:pt x="0" y="0"/>
                </a:moveTo>
                <a:lnTo>
                  <a:pt x="1039089" y="0"/>
                </a:lnTo>
                <a:lnTo>
                  <a:pt x="1039089" y="1950507"/>
                </a:lnTo>
                <a:lnTo>
                  <a:pt x="0" y="19505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519544" y="6114370"/>
            <a:ext cx="1039088" cy="1950507"/>
          </a:xfrm>
          <a:custGeom>
            <a:avLst/>
            <a:gdLst/>
            <a:ahLst/>
            <a:cxnLst/>
            <a:rect r="r" b="b" t="t" l="l"/>
            <a:pathLst>
              <a:path h="1950507" w="1039088">
                <a:moveTo>
                  <a:pt x="0" y="0"/>
                </a:moveTo>
                <a:lnTo>
                  <a:pt x="1039088" y="0"/>
                </a:lnTo>
                <a:lnTo>
                  <a:pt x="1039088" y="1950507"/>
                </a:lnTo>
                <a:lnTo>
                  <a:pt x="0" y="19505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DAGKd8X7QRU</dc:identifier>
  <dcterms:modified xsi:type="dcterms:W3CDTF">2011-08-01T06:04:30Z</dcterms:modified>
  <cp:revision>1</cp:revision>
  <dc:title>Game Report</dc:title>
</cp:coreProperties>
</file>